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24"/>
  </p:notesMasterIdLst>
  <p:sldIdLst>
    <p:sldId id="256" r:id="rId5"/>
    <p:sldId id="282" r:id="rId6"/>
    <p:sldId id="283" r:id="rId7"/>
    <p:sldId id="257" r:id="rId8"/>
    <p:sldId id="258" r:id="rId9"/>
    <p:sldId id="270" r:id="rId10"/>
    <p:sldId id="271" r:id="rId11"/>
    <p:sldId id="259" r:id="rId12"/>
    <p:sldId id="272" r:id="rId13"/>
    <p:sldId id="273" r:id="rId14"/>
    <p:sldId id="261" r:id="rId15"/>
    <p:sldId id="275" r:id="rId16"/>
    <p:sldId id="276" r:id="rId17"/>
    <p:sldId id="277" r:id="rId18"/>
    <p:sldId id="262" r:id="rId19"/>
    <p:sldId id="278" r:id="rId20"/>
    <p:sldId id="279" r:id="rId21"/>
    <p:sldId id="280" r:id="rId22"/>
    <p:sldId id="281" r:id="rId23"/>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56" userDrawn="1">
          <p15:clr>
            <a:srgbClr val="A4A3A4"/>
          </p15:clr>
        </p15:guide>
        <p15:guide id="2" pos="5064" userDrawn="1">
          <p15:clr>
            <a:srgbClr val="A4A3A4"/>
          </p15:clr>
        </p15:guide>
        <p15:guide id="3" pos="7392" userDrawn="1">
          <p15:clr>
            <a:srgbClr val="A4A3A4"/>
          </p15:clr>
        </p15:guide>
        <p15:guide id="4" pos="2664" userDrawn="1">
          <p15:clr>
            <a:srgbClr val="A4A3A4"/>
          </p15:clr>
        </p15:guide>
        <p15:guide id="5" pos="2616" userDrawn="1">
          <p15:clr>
            <a:srgbClr val="A4A3A4"/>
          </p15:clr>
        </p15:guide>
        <p15:guide id="6" pos="264" userDrawn="1">
          <p15:clr>
            <a:srgbClr val="A4A3A4"/>
          </p15:clr>
        </p15:guide>
        <p15:guide id="7" pos="499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3D76DF2-E87B-43C5-41F3-FBEE20D48496}" name="Ally Wilson" initials="AW" userId="S::ally@pisgahlegal.org::4405780a-0689-48d1-81e0-a05bf19102d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90B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5226" autoAdjust="0"/>
  </p:normalViewPr>
  <p:slideViewPr>
    <p:cSldViewPr snapToGrid="0">
      <p:cViewPr varScale="1">
        <p:scale>
          <a:sx n="57" d="100"/>
          <a:sy n="57" d="100"/>
        </p:scale>
        <p:origin x="1020" y="28"/>
      </p:cViewPr>
      <p:guideLst>
        <p:guide orient="horz" pos="4056"/>
        <p:guide pos="5064"/>
        <p:guide pos="7392"/>
        <p:guide pos="2664"/>
        <p:guide pos="2616"/>
        <p:guide pos="264"/>
        <p:guide pos="4992"/>
      </p:guideLst>
    </p:cSldViewPr>
  </p:slideViewPr>
  <p:outlineViewPr>
    <p:cViewPr>
      <p:scale>
        <a:sx n="33" d="100"/>
        <a:sy n="33" d="100"/>
      </p:scale>
      <p:origin x="0" y="-5957"/>
    </p:cViewPr>
  </p:outlineViewPr>
  <p:notesTextViewPr>
    <p:cViewPr>
      <p:scale>
        <a:sx n="1" d="1"/>
        <a:sy n="1" d="1"/>
      </p:scale>
      <p:origin x="0" y="0"/>
    </p:cViewPr>
  </p:notesTextViewPr>
  <p:notesViewPr>
    <p:cSldViewPr snapToGrid="0">
      <p:cViewPr varScale="1">
        <p:scale>
          <a:sx n="65" d="100"/>
          <a:sy n="65" d="100"/>
        </p:scale>
        <p:origin x="2299"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3647"/>
          </a:xfrm>
          <a:prstGeom prst="rect">
            <a:avLst/>
          </a:prstGeom>
        </p:spPr>
        <p:txBody>
          <a:bodyPr vert="horz" lIns="92546" tIns="46273" rIns="92546" bIns="46273" rtlCol="0"/>
          <a:lstStyle>
            <a:lvl1pPr algn="l">
              <a:defRPr sz="1200"/>
            </a:lvl1pPr>
          </a:lstStyle>
          <a:p>
            <a:endParaRPr lang="en-US"/>
          </a:p>
        </p:txBody>
      </p:sp>
      <p:sp>
        <p:nvSpPr>
          <p:cNvPr id="3" name="Date Placeholder 2"/>
          <p:cNvSpPr>
            <a:spLocks noGrp="1"/>
          </p:cNvSpPr>
          <p:nvPr>
            <p:ph type="dt" idx="1"/>
          </p:nvPr>
        </p:nvSpPr>
        <p:spPr>
          <a:xfrm>
            <a:off x="3939466" y="0"/>
            <a:ext cx="3013763" cy="463647"/>
          </a:xfrm>
          <a:prstGeom prst="rect">
            <a:avLst/>
          </a:prstGeom>
        </p:spPr>
        <p:txBody>
          <a:bodyPr vert="horz" lIns="92546" tIns="46273" rIns="92546" bIns="46273" rtlCol="0"/>
          <a:lstStyle>
            <a:lvl1pPr algn="r">
              <a:defRPr sz="1200"/>
            </a:lvl1pPr>
          </a:lstStyle>
          <a:p>
            <a:fld id="{4BF4266A-61BB-4CF0-971F-02E73D2B2A2B}" type="datetimeFigureOut">
              <a:rPr lang="en-US" smtClean="0"/>
              <a:t>10/30/2024</a:t>
            </a:fld>
            <a:endParaRPr lang="en-US"/>
          </a:p>
        </p:txBody>
      </p:sp>
      <p:sp>
        <p:nvSpPr>
          <p:cNvPr id="4" name="Slide Image Placeholder 3"/>
          <p:cNvSpPr>
            <a:spLocks noGrp="1" noRot="1" noChangeAspect="1"/>
          </p:cNvSpPr>
          <p:nvPr>
            <p:ph type="sldImg" idx="2"/>
          </p:nvPr>
        </p:nvSpPr>
        <p:spPr>
          <a:xfrm>
            <a:off x="706438" y="1155700"/>
            <a:ext cx="5541962" cy="3117850"/>
          </a:xfrm>
          <a:prstGeom prst="rect">
            <a:avLst/>
          </a:prstGeom>
          <a:noFill/>
          <a:ln w="12700">
            <a:solidFill>
              <a:prstClr val="black"/>
            </a:solidFill>
          </a:ln>
        </p:spPr>
        <p:txBody>
          <a:bodyPr vert="horz" lIns="92546" tIns="46273" rIns="92546" bIns="46273" rtlCol="0" anchor="ctr"/>
          <a:lstStyle/>
          <a:p>
            <a:endParaRPr lang="en-US"/>
          </a:p>
        </p:txBody>
      </p:sp>
      <p:sp>
        <p:nvSpPr>
          <p:cNvPr id="5" name="Notes Placeholder 4"/>
          <p:cNvSpPr>
            <a:spLocks noGrp="1"/>
          </p:cNvSpPr>
          <p:nvPr>
            <p:ph type="body" sz="quarter" idx="3"/>
          </p:nvPr>
        </p:nvSpPr>
        <p:spPr>
          <a:xfrm>
            <a:off x="695484" y="4447153"/>
            <a:ext cx="5563870" cy="3638580"/>
          </a:xfrm>
          <a:prstGeom prst="rect">
            <a:avLst/>
          </a:prstGeom>
        </p:spPr>
        <p:txBody>
          <a:bodyPr vert="horz" lIns="92546" tIns="46273" rIns="92546" bIns="4627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7193"/>
            <a:ext cx="3013763" cy="463646"/>
          </a:xfrm>
          <a:prstGeom prst="rect">
            <a:avLst/>
          </a:prstGeom>
        </p:spPr>
        <p:txBody>
          <a:bodyPr vert="horz" lIns="92546" tIns="46273" rIns="92546" bIns="46273"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777193"/>
            <a:ext cx="3013763" cy="463646"/>
          </a:xfrm>
          <a:prstGeom prst="rect">
            <a:avLst/>
          </a:prstGeom>
        </p:spPr>
        <p:txBody>
          <a:bodyPr vert="horz" lIns="92546" tIns="46273" rIns="92546" bIns="46273" rtlCol="0" anchor="b"/>
          <a:lstStyle>
            <a:lvl1pPr algn="r">
              <a:defRPr sz="1200"/>
            </a:lvl1pPr>
          </a:lstStyle>
          <a:p>
            <a:fld id="{DA095476-1431-4026-ABEB-A6270AF542F9}" type="slidenum">
              <a:rPr lang="en-US" smtClean="0"/>
              <a:t>‹#›</a:t>
            </a:fld>
            <a:endParaRPr lang="en-US"/>
          </a:p>
        </p:txBody>
      </p:sp>
    </p:spTree>
    <p:extLst>
      <p:ext uri="{BB962C8B-B14F-4D97-AF65-F5344CB8AC3E}">
        <p14:creationId xmlns:p14="http://schemas.microsoft.com/office/powerpoint/2010/main" val="1173016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095476-1431-4026-ABEB-A6270AF542F9}" type="slidenum">
              <a:rPr lang="en-US" smtClean="0"/>
              <a:t>1</a:t>
            </a:fld>
            <a:endParaRPr lang="en-US"/>
          </a:p>
        </p:txBody>
      </p:sp>
    </p:spTree>
    <p:extLst>
      <p:ext uri="{BB962C8B-B14F-4D97-AF65-F5344CB8AC3E}">
        <p14:creationId xmlns:p14="http://schemas.microsoft.com/office/powerpoint/2010/main" val="1339543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095476-1431-4026-ABEB-A6270AF542F9}" type="slidenum">
              <a:rPr lang="en-US" smtClean="0"/>
              <a:t>10</a:t>
            </a:fld>
            <a:endParaRPr lang="en-US"/>
          </a:p>
        </p:txBody>
      </p:sp>
    </p:spTree>
    <p:extLst>
      <p:ext uri="{BB962C8B-B14F-4D97-AF65-F5344CB8AC3E}">
        <p14:creationId xmlns:p14="http://schemas.microsoft.com/office/powerpoint/2010/main" val="30896386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095476-1431-4026-ABEB-A6270AF542F9}" type="slidenum">
              <a:rPr lang="en-US" smtClean="0"/>
              <a:t>11</a:t>
            </a:fld>
            <a:endParaRPr lang="en-US"/>
          </a:p>
        </p:txBody>
      </p:sp>
    </p:spTree>
    <p:extLst>
      <p:ext uri="{BB962C8B-B14F-4D97-AF65-F5344CB8AC3E}">
        <p14:creationId xmlns:p14="http://schemas.microsoft.com/office/powerpoint/2010/main" val="3759341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095476-1431-4026-ABEB-A6270AF542F9}" type="slidenum">
              <a:rPr lang="en-US" smtClean="0"/>
              <a:t>12</a:t>
            </a:fld>
            <a:endParaRPr lang="en-US"/>
          </a:p>
        </p:txBody>
      </p:sp>
    </p:spTree>
    <p:extLst>
      <p:ext uri="{BB962C8B-B14F-4D97-AF65-F5344CB8AC3E}">
        <p14:creationId xmlns:p14="http://schemas.microsoft.com/office/powerpoint/2010/main" val="204635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095476-1431-4026-ABEB-A6270AF542F9}" type="slidenum">
              <a:rPr lang="en-US" smtClean="0"/>
              <a:t>13</a:t>
            </a:fld>
            <a:endParaRPr lang="en-US"/>
          </a:p>
        </p:txBody>
      </p:sp>
    </p:spTree>
    <p:extLst>
      <p:ext uri="{BB962C8B-B14F-4D97-AF65-F5344CB8AC3E}">
        <p14:creationId xmlns:p14="http://schemas.microsoft.com/office/powerpoint/2010/main" val="4434024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095476-1431-4026-ABEB-A6270AF542F9}" type="slidenum">
              <a:rPr lang="en-US" smtClean="0"/>
              <a:t>14</a:t>
            </a:fld>
            <a:endParaRPr lang="en-US"/>
          </a:p>
        </p:txBody>
      </p:sp>
    </p:spTree>
    <p:extLst>
      <p:ext uri="{BB962C8B-B14F-4D97-AF65-F5344CB8AC3E}">
        <p14:creationId xmlns:p14="http://schemas.microsoft.com/office/powerpoint/2010/main" val="6901613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095476-1431-4026-ABEB-A6270AF542F9}" type="slidenum">
              <a:rPr lang="en-US" smtClean="0"/>
              <a:t>15</a:t>
            </a:fld>
            <a:endParaRPr lang="en-US"/>
          </a:p>
        </p:txBody>
      </p:sp>
    </p:spTree>
    <p:extLst>
      <p:ext uri="{BB962C8B-B14F-4D97-AF65-F5344CB8AC3E}">
        <p14:creationId xmlns:p14="http://schemas.microsoft.com/office/powerpoint/2010/main" val="38389969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095476-1431-4026-ABEB-A6270AF542F9}" type="slidenum">
              <a:rPr lang="en-US" smtClean="0"/>
              <a:t>16</a:t>
            </a:fld>
            <a:endParaRPr lang="en-US"/>
          </a:p>
        </p:txBody>
      </p:sp>
    </p:spTree>
    <p:extLst>
      <p:ext uri="{BB962C8B-B14F-4D97-AF65-F5344CB8AC3E}">
        <p14:creationId xmlns:p14="http://schemas.microsoft.com/office/powerpoint/2010/main" val="38143574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095476-1431-4026-ABEB-A6270AF542F9}" type="slidenum">
              <a:rPr lang="en-US" smtClean="0"/>
              <a:t>17</a:t>
            </a:fld>
            <a:endParaRPr lang="en-US"/>
          </a:p>
        </p:txBody>
      </p:sp>
    </p:spTree>
    <p:extLst>
      <p:ext uri="{BB962C8B-B14F-4D97-AF65-F5344CB8AC3E}">
        <p14:creationId xmlns:p14="http://schemas.microsoft.com/office/powerpoint/2010/main" val="16865768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095476-1431-4026-ABEB-A6270AF542F9}" type="slidenum">
              <a:rPr lang="en-US" smtClean="0"/>
              <a:t>18</a:t>
            </a:fld>
            <a:endParaRPr lang="en-US"/>
          </a:p>
        </p:txBody>
      </p:sp>
    </p:spTree>
    <p:extLst>
      <p:ext uri="{BB962C8B-B14F-4D97-AF65-F5344CB8AC3E}">
        <p14:creationId xmlns:p14="http://schemas.microsoft.com/office/powerpoint/2010/main" val="16290091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095476-1431-4026-ABEB-A6270AF542F9}" type="slidenum">
              <a:rPr lang="en-US" smtClean="0"/>
              <a:t>19</a:t>
            </a:fld>
            <a:endParaRPr lang="en-US"/>
          </a:p>
        </p:txBody>
      </p:sp>
    </p:spTree>
    <p:extLst>
      <p:ext uri="{BB962C8B-B14F-4D97-AF65-F5344CB8AC3E}">
        <p14:creationId xmlns:p14="http://schemas.microsoft.com/office/powerpoint/2010/main" val="17563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6037B4-70DF-3018-18B2-E69ABF4590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DE4634-C766-DD69-CC8D-CE478B0650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9C8F22-930E-8220-3336-4473A249396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43381C6-2B29-872B-997F-BD65F2CD6AB2}"/>
              </a:ext>
            </a:extLst>
          </p:cNvPr>
          <p:cNvSpPr>
            <a:spLocks noGrp="1"/>
          </p:cNvSpPr>
          <p:nvPr>
            <p:ph type="sldNum" sz="quarter" idx="5"/>
          </p:nvPr>
        </p:nvSpPr>
        <p:spPr/>
        <p:txBody>
          <a:bodyPr/>
          <a:lstStyle/>
          <a:p>
            <a:fld id="{DA095476-1431-4026-ABEB-A6270AF542F9}" type="slidenum">
              <a:rPr lang="en-US" smtClean="0"/>
              <a:t>2</a:t>
            </a:fld>
            <a:endParaRPr lang="en-US"/>
          </a:p>
        </p:txBody>
      </p:sp>
    </p:spTree>
    <p:extLst>
      <p:ext uri="{BB962C8B-B14F-4D97-AF65-F5344CB8AC3E}">
        <p14:creationId xmlns:p14="http://schemas.microsoft.com/office/powerpoint/2010/main" val="3985211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C88173-63BD-2B1C-0574-B08F84AFFB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87D209-A1C2-9972-A22F-4821639C4E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E481A1-78AE-2A25-F637-C00DE42EABE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87D3018-423E-080F-7B22-6AFB25A7D30E}"/>
              </a:ext>
            </a:extLst>
          </p:cNvPr>
          <p:cNvSpPr>
            <a:spLocks noGrp="1"/>
          </p:cNvSpPr>
          <p:nvPr>
            <p:ph type="sldNum" sz="quarter" idx="5"/>
          </p:nvPr>
        </p:nvSpPr>
        <p:spPr/>
        <p:txBody>
          <a:bodyPr/>
          <a:lstStyle/>
          <a:p>
            <a:fld id="{DA095476-1431-4026-ABEB-A6270AF542F9}" type="slidenum">
              <a:rPr lang="en-US" smtClean="0"/>
              <a:t>3</a:t>
            </a:fld>
            <a:endParaRPr lang="en-US"/>
          </a:p>
        </p:txBody>
      </p:sp>
    </p:spTree>
    <p:extLst>
      <p:ext uri="{BB962C8B-B14F-4D97-AF65-F5344CB8AC3E}">
        <p14:creationId xmlns:p14="http://schemas.microsoft.com/office/powerpoint/2010/main" val="2861499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095476-1431-4026-ABEB-A6270AF542F9}" type="slidenum">
              <a:rPr lang="en-US" smtClean="0"/>
              <a:t>4</a:t>
            </a:fld>
            <a:endParaRPr lang="en-US"/>
          </a:p>
        </p:txBody>
      </p:sp>
    </p:spTree>
    <p:extLst>
      <p:ext uri="{BB962C8B-B14F-4D97-AF65-F5344CB8AC3E}">
        <p14:creationId xmlns:p14="http://schemas.microsoft.com/office/powerpoint/2010/main" val="3262378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095476-1431-4026-ABEB-A6270AF542F9}" type="slidenum">
              <a:rPr lang="en-US" smtClean="0"/>
              <a:t>5</a:t>
            </a:fld>
            <a:endParaRPr lang="en-US"/>
          </a:p>
        </p:txBody>
      </p:sp>
    </p:spTree>
    <p:extLst>
      <p:ext uri="{BB962C8B-B14F-4D97-AF65-F5344CB8AC3E}">
        <p14:creationId xmlns:p14="http://schemas.microsoft.com/office/powerpoint/2010/main" val="1050793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095476-1431-4026-ABEB-A6270AF542F9}" type="slidenum">
              <a:rPr lang="en-US" smtClean="0"/>
              <a:t>6</a:t>
            </a:fld>
            <a:endParaRPr lang="en-US"/>
          </a:p>
        </p:txBody>
      </p:sp>
    </p:spTree>
    <p:extLst>
      <p:ext uri="{BB962C8B-B14F-4D97-AF65-F5344CB8AC3E}">
        <p14:creationId xmlns:p14="http://schemas.microsoft.com/office/powerpoint/2010/main" val="1660969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095476-1431-4026-ABEB-A6270AF542F9}" type="slidenum">
              <a:rPr lang="en-US" smtClean="0"/>
              <a:t>7</a:t>
            </a:fld>
            <a:endParaRPr lang="en-US"/>
          </a:p>
        </p:txBody>
      </p:sp>
    </p:spTree>
    <p:extLst>
      <p:ext uri="{BB962C8B-B14F-4D97-AF65-F5344CB8AC3E}">
        <p14:creationId xmlns:p14="http://schemas.microsoft.com/office/powerpoint/2010/main" val="2754890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095476-1431-4026-ABEB-A6270AF542F9}" type="slidenum">
              <a:rPr lang="en-US" smtClean="0"/>
              <a:t>8</a:t>
            </a:fld>
            <a:endParaRPr lang="en-US"/>
          </a:p>
        </p:txBody>
      </p:sp>
    </p:spTree>
    <p:extLst>
      <p:ext uri="{BB962C8B-B14F-4D97-AF65-F5344CB8AC3E}">
        <p14:creationId xmlns:p14="http://schemas.microsoft.com/office/powerpoint/2010/main" val="8031864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095476-1431-4026-ABEB-A6270AF542F9}" type="slidenum">
              <a:rPr lang="en-US" smtClean="0"/>
              <a:t>9</a:t>
            </a:fld>
            <a:endParaRPr lang="en-US"/>
          </a:p>
        </p:txBody>
      </p:sp>
    </p:spTree>
    <p:extLst>
      <p:ext uri="{BB962C8B-B14F-4D97-AF65-F5344CB8AC3E}">
        <p14:creationId xmlns:p14="http://schemas.microsoft.com/office/powerpoint/2010/main" val="3440954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10/30/2024</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10/30/2024</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10/30/2024</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10/30/2024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dirty="0"/>
              <a:pPr/>
              <a:t>10/30/2024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10/30/2024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10/30/2024</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10/30/2024</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mailto:StopFEMAFraud@fema.dhs.gov"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66CB802-3D36-4D6F-A71A-FDD8D53454DA}"/>
              </a:ext>
            </a:extLst>
          </p:cNvPr>
          <p:cNvPicPr>
            <a:picLocks noChangeAspect="1"/>
          </p:cNvPicPr>
          <p:nvPr/>
        </p:nvPicPr>
        <p:blipFill rotWithShape="1">
          <a:blip r:embed="rId3"/>
          <a:srcRect l="94" t="19474" b="31906"/>
          <a:stretch/>
        </p:blipFill>
        <p:spPr>
          <a:xfrm>
            <a:off x="-2925593" y="574844"/>
            <a:ext cx="21467594" cy="6308556"/>
          </a:xfrm>
          <a:prstGeom prst="rect">
            <a:avLst/>
          </a:prstGeom>
        </p:spPr>
      </p:pic>
      <p:sp>
        <p:nvSpPr>
          <p:cNvPr id="2" name="Title 1">
            <a:extLst>
              <a:ext uri="{FF2B5EF4-FFF2-40B4-BE49-F238E27FC236}">
                <a16:creationId xmlns:a16="http://schemas.microsoft.com/office/drawing/2014/main" id="{3ED54AA0-B4F8-4227-A8BA-EBAF841937B8}"/>
              </a:ext>
            </a:extLst>
          </p:cNvPr>
          <p:cNvSpPr>
            <a:spLocks noGrp="1"/>
          </p:cNvSpPr>
          <p:nvPr>
            <p:ph type="ctrTitle"/>
          </p:nvPr>
        </p:nvSpPr>
        <p:spPr>
          <a:xfrm>
            <a:off x="1796373" y="1007730"/>
            <a:ext cx="10993549" cy="1475013"/>
          </a:xfrm>
        </p:spPr>
        <p:txBody>
          <a:bodyPr/>
          <a:lstStyle/>
          <a:p>
            <a:r>
              <a:rPr lang="en-US" dirty="0"/>
              <a:t>Pisgah legal services</a:t>
            </a:r>
          </a:p>
        </p:txBody>
      </p:sp>
      <p:sp>
        <p:nvSpPr>
          <p:cNvPr id="3" name="Subtitle 2">
            <a:extLst>
              <a:ext uri="{FF2B5EF4-FFF2-40B4-BE49-F238E27FC236}">
                <a16:creationId xmlns:a16="http://schemas.microsoft.com/office/drawing/2014/main" id="{F11D8BF2-F81E-4411-A885-F63024249D53}"/>
              </a:ext>
            </a:extLst>
          </p:cNvPr>
          <p:cNvSpPr>
            <a:spLocks noGrp="1"/>
          </p:cNvSpPr>
          <p:nvPr>
            <p:ph type="subTitle" idx="1"/>
          </p:nvPr>
        </p:nvSpPr>
        <p:spPr>
          <a:xfrm>
            <a:off x="1796376" y="2482744"/>
            <a:ext cx="10993546" cy="590321"/>
          </a:xfrm>
        </p:spPr>
        <p:txBody>
          <a:bodyPr>
            <a:normAutofit fontScale="92500" lnSpcReduction="20000"/>
          </a:bodyPr>
          <a:lstStyle/>
          <a:p>
            <a:r>
              <a:rPr lang="en-US" dirty="0"/>
              <a:t>Consumer Fraud Prevention in Post-Disaster world</a:t>
            </a:r>
          </a:p>
          <a:p>
            <a:r>
              <a:rPr lang="en-US" dirty="0"/>
              <a:t>October 22, 2024</a:t>
            </a:r>
          </a:p>
        </p:txBody>
      </p:sp>
      <p:pic>
        <p:nvPicPr>
          <p:cNvPr id="4" name="Picture 3">
            <a:extLst>
              <a:ext uri="{FF2B5EF4-FFF2-40B4-BE49-F238E27FC236}">
                <a16:creationId xmlns:a16="http://schemas.microsoft.com/office/drawing/2014/main" id="{E0CE108B-0328-4B1D-899E-1C225CBBBBB6}"/>
              </a:ext>
            </a:extLst>
          </p:cNvPr>
          <p:cNvPicPr>
            <a:picLocks noChangeAspect="1"/>
          </p:cNvPicPr>
          <p:nvPr/>
        </p:nvPicPr>
        <p:blipFill rotWithShape="1">
          <a:blip r:embed="rId3"/>
          <a:srcRect t="34191" b="17144"/>
          <a:stretch/>
        </p:blipFill>
        <p:spPr>
          <a:xfrm>
            <a:off x="281126" y="7492665"/>
            <a:ext cx="11280842" cy="3315035"/>
          </a:xfrm>
          <a:prstGeom prst="rect">
            <a:avLst/>
          </a:prstGeom>
        </p:spPr>
      </p:pic>
      <p:pic>
        <p:nvPicPr>
          <p:cNvPr id="5" name="Picture 4">
            <a:extLst>
              <a:ext uri="{FF2B5EF4-FFF2-40B4-BE49-F238E27FC236}">
                <a16:creationId xmlns:a16="http://schemas.microsoft.com/office/drawing/2014/main" id="{05B9C12E-3576-4A2C-B6FE-7C5A89D4F72A}"/>
              </a:ext>
            </a:extLst>
          </p:cNvPr>
          <p:cNvPicPr>
            <a:picLocks noChangeAspect="1"/>
          </p:cNvPicPr>
          <p:nvPr/>
        </p:nvPicPr>
        <p:blipFill>
          <a:blip r:embed="rId4"/>
          <a:stretch>
            <a:fillRect/>
          </a:stretch>
        </p:blipFill>
        <p:spPr>
          <a:xfrm>
            <a:off x="10486956" y="686570"/>
            <a:ext cx="1280271" cy="1652159"/>
          </a:xfrm>
          <a:prstGeom prst="rect">
            <a:avLst/>
          </a:prstGeom>
        </p:spPr>
      </p:pic>
    </p:spTree>
    <p:extLst>
      <p:ext uri="{BB962C8B-B14F-4D97-AF65-F5344CB8AC3E}">
        <p14:creationId xmlns:p14="http://schemas.microsoft.com/office/powerpoint/2010/main" val="201074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F48C39-7727-9317-CBE5-26252AEAD5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C46F61-E511-7306-CB42-DDC330AF25C5}"/>
              </a:ext>
            </a:extLst>
          </p:cNvPr>
          <p:cNvSpPr>
            <a:spLocks noGrp="1"/>
          </p:cNvSpPr>
          <p:nvPr>
            <p:ph type="title"/>
          </p:nvPr>
        </p:nvSpPr>
        <p:spPr/>
        <p:txBody>
          <a:bodyPr/>
          <a:lstStyle/>
          <a:p>
            <a:r>
              <a:rPr lang="en-US" dirty="0"/>
              <a:t>Insurance rights</a:t>
            </a:r>
          </a:p>
        </p:txBody>
      </p:sp>
      <p:sp>
        <p:nvSpPr>
          <p:cNvPr id="3" name="Content Placeholder 2">
            <a:extLst>
              <a:ext uri="{FF2B5EF4-FFF2-40B4-BE49-F238E27FC236}">
                <a16:creationId xmlns:a16="http://schemas.microsoft.com/office/drawing/2014/main" id="{231E28FF-5FAE-87C8-E0E4-31E61676503B}"/>
              </a:ext>
            </a:extLst>
          </p:cNvPr>
          <p:cNvSpPr>
            <a:spLocks noGrp="1"/>
          </p:cNvSpPr>
          <p:nvPr>
            <p:ph sz="half" idx="1"/>
          </p:nvPr>
        </p:nvSpPr>
        <p:spPr>
          <a:xfrm>
            <a:off x="581192" y="2228003"/>
            <a:ext cx="11117471" cy="3633047"/>
          </a:xfrm>
        </p:spPr>
        <p:txBody>
          <a:bodyPr>
            <a:normAutofit/>
          </a:bodyPr>
          <a:lstStyle/>
          <a:p>
            <a:r>
              <a:rPr lang="en-US" dirty="0"/>
              <a:t>Some Common Issues:</a:t>
            </a:r>
          </a:p>
          <a:p>
            <a:pPr lvl="1"/>
            <a:r>
              <a:rPr lang="en-US" dirty="0"/>
              <a:t>Dealing with an out-of-state adjuster</a:t>
            </a:r>
          </a:p>
          <a:p>
            <a:pPr lvl="1"/>
            <a:r>
              <a:rPr lang="en-US" dirty="0"/>
              <a:t>Understanding and using the negotiation process</a:t>
            </a:r>
          </a:p>
          <a:p>
            <a:pPr lvl="1"/>
            <a:r>
              <a:rPr lang="en-US" dirty="0"/>
              <a:t>Make sure that the client knows that they have both rights and obligations when dealing with the insurance process</a:t>
            </a:r>
          </a:p>
          <a:p>
            <a:pPr lvl="1"/>
            <a:r>
              <a:rPr lang="en-US" dirty="0"/>
              <a:t>Clients are often underinsured</a:t>
            </a:r>
          </a:p>
          <a:p>
            <a:pPr lvl="2"/>
            <a:r>
              <a:rPr lang="en-US" dirty="0"/>
              <a:t>Particularly issues after Helene; many claims are being denied because the clients did not have flood insurance</a:t>
            </a:r>
          </a:p>
          <a:p>
            <a:pPr lvl="1"/>
            <a:r>
              <a:rPr lang="en-US" dirty="0"/>
              <a:t>Addressing issues of bad faith</a:t>
            </a:r>
          </a:p>
        </p:txBody>
      </p:sp>
      <p:pic>
        <p:nvPicPr>
          <p:cNvPr id="5" name="Picture 4">
            <a:extLst>
              <a:ext uri="{FF2B5EF4-FFF2-40B4-BE49-F238E27FC236}">
                <a16:creationId xmlns:a16="http://schemas.microsoft.com/office/drawing/2014/main" id="{1B0AD067-B791-8A2D-7A1A-9C295E033B03}"/>
              </a:ext>
            </a:extLst>
          </p:cNvPr>
          <p:cNvPicPr>
            <a:picLocks noChangeAspect="1"/>
          </p:cNvPicPr>
          <p:nvPr/>
        </p:nvPicPr>
        <p:blipFill>
          <a:blip r:embed="rId3"/>
          <a:stretch>
            <a:fillRect/>
          </a:stretch>
        </p:blipFill>
        <p:spPr>
          <a:xfrm>
            <a:off x="11178208" y="5686090"/>
            <a:ext cx="708992" cy="914938"/>
          </a:xfrm>
          <a:prstGeom prst="rect">
            <a:avLst/>
          </a:prstGeom>
        </p:spPr>
      </p:pic>
    </p:spTree>
    <p:extLst>
      <p:ext uri="{BB962C8B-B14F-4D97-AF65-F5344CB8AC3E}">
        <p14:creationId xmlns:p14="http://schemas.microsoft.com/office/powerpoint/2010/main" val="2308871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EFC8A0-D17E-74DB-4504-26044EB0DB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402E8F-7991-EB5B-9826-FD0C6AD109FD}"/>
              </a:ext>
            </a:extLst>
          </p:cNvPr>
          <p:cNvSpPr>
            <a:spLocks noGrp="1"/>
          </p:cNvSpPr>
          <p:nvPr>
            <p:ph type="title"/>
          </p:nvPr>
        </p:nvSpPr>
        <p:spPr/>
        <p:txBody>
          <a:bodyPr/>
          <a:lstStyle/>
          <a:p>
            <a:r>
              <a:rPr lang="en-US" dirty="0"/>
              <a:t>Debt collection</a:t>
            </a:r>
          </a:p>
        </p:txBody>
      </p:sp>
      <p:sp>
        <p:nvSpPr>
          <p:cNvPr id="3" name="Content Placeholder 2">
            <a:extLst>
              <a:ext uri="{FF2B5EF4-FFF2-40B4-BE49-F238E27FC236}">
                <a16:creationId xmlns:a16="http://schemas.microsoft.com/office/drawing/2014/main" id="{C48A89DC-062D-E0C9-EE0B-271464CB0ED0}"/>
              </a:ext>
            </a:extLst>
          </p:cNvPr>
          <p:cNvSpPr>
            <a:spLocks noGrp="1"/>
          </p:cNvSpPr>
          <p:nvPr>
            <p:ph sz="half" idx="1"/>
          </p:nvPr>
        </p:nvSpPr>
        <p:spPr>
          <a:xfrm>
            <a:off x="581192" y="2228003"/>
            <a:ext cx="11029615" cy="3633047"/>
          </a:xfrm>
        </p:spPr>
        <p:txBody>
          <a:bodyPr/>
          <a:lstStyle/>
          <a:p>
            <a:r>
              <a:rPr lang="en-US" dirty="0"/>
              <a:t>Disasters often trigger financial crises, causing clients to fall behind on bills for a variety of reasons</a:t>
            </a:r>
          </a:p>
          <a:p>
            <a:r>
              <a:rPr lang="en-US" dirty="0"/>
              <a:t>Lost wages can lead to falling behind on pre-existing obligations</a:t>
            </a:r>
          </a:p>
          <a:p>
            <a:r>
              <a:rPr lang="en-US" dirty="0"/>
              <a:t>New expenses, and delayed reimbursement, can create additional issues</a:t>
            </a:r>
          </a:p>
        </p:txBody>
      </p:sp>
      <p:pic>
        <p:nvPicPr>
          <p:cNvPr id="5" name="Picture 4">
            <a:extLst>
              <a:ext uri="{FF2B5EF4-FFF2-40B4-BE49-F238E27FC236}">
                <a16:creationId xmlns:a16="http://schemas.microsoft.com/office/drawing/2014/main" id="{9EA1CC8A-5880-45FA-BFA9-8BC4B59A5E56}"/>
              </a:ext>
            </a:extLst>
          </p:cNvPr>
          <p:cNvPicPr>
            <a:picLocks noChangeAspect="1"/>
          </p:cNvPicPr>
          <p:nvPr/>
        </p:nvPicPr>
        <p:blipFill>
          <a:blip r:embed="rId3"/>
          <a:stretch>
            <a:fillRect/>
          </a:stretch>
        </p:blipFill>
        <p:spPr>
          <a:xfrm>
            <a:off x="11178208" y="5686090"/>
            <a:ext cx="708992" cy="914938"/>
          </a:xfrm>
          <a:prstGeom prst="rect">
            <a:avLst/>
          </a:prstGeom>
        </p:spPr>
      </p:pic>
    </p:spTree>
    <p:extLst>
      <p:ext uri="{BB962C8B-B14F-4D97-AF65-F5344CB8AC3E}">
        <p14:creationId xmlns:p14="http://schemas.microsoft.com/office/powerpoint/2010/main" val="2189617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EBBB18-E177-4CE3-BBFA-5621CB7549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4D3331-06B1-1ACE-B515-65DF8A672CEE}"/>
              </a:ext>
            </a:extLst>
          </p:cNvPr>
          <p:cNvSpPr>
            <a:spLocks noGrp="1"/>
          </p:cNvSpPr>
          <p:nvPr>
            <p:ph type="title"/>
          </p:nvPr>
        </p:nvSpPr>
        <p:spPr/>
        <p:txBody>
          <a:bodyPr/>
          <a:lstStyle/>
          <a:p>
            <a:r>
              <a:rPr lang="en-US" dirty="0"/>
              <a:t>Debt collection</a:t>
            </a:r>
          </a:p>
        </p:txBody>
      </p:sp>
      <p:sp>
        <p:nvSpPr>
          <p:cNvPr id="3" name="Content Placeholder 2">
            <a:extLst>
              <a:ext uri="{FF2B5EF4-FFF2-40B4-BE49-F238E27FC236}">
                <a16:creationId xmlns:a16="http://schemas.microsoft.com/office/drawing/2014/main" id="{DF66F6D7-F375-A37B-4C86-B4C2278040DD}"/>
              </a:ext>
            </a:extLst>
          </p:cNvPr>
          <p:cNvSpPr>
            <a:spLocks noGrp="1"/>
          </p:cNvSpPr>
          <p:nvPr>
            <p:ph sz="half" idx="1"/>
          </p:nvPr>
        </p:nvSpPr>
        <p:spPr>
          <a:xfrm>
            <a:off x="581192" y="2228003"/>
            <a:ext cx="11029615" cy="3633047"/>
          </a:xfrm>
        </p:spPr>
        <p:txBody>
          <a:bodyPr/>
          <a:lstStyle/>
          <a:p>
            <a:r>
              <a:rPr lang="en-US" dirty="0"/>
              <a:t>There are no additional protections for consumers post-disaster, beyond what individual creditors offer</a:t>
            </a:r>
          </a:p>
          <a:p>
            <a:pPr lvl="1"/>
            <a:r>
              <a:rPr lang="en-US" dirty="0"/>
              <a:t>Important to advise clients to reach out to their creditors</a:t>
            </a:r>
          </a:p>
          <a:p>
            <a:pPr lvl="1"/>
            <a:r>
              <a:rPr lang="en-US" dirty="0"/>
              <a:t>Many are offering some level of assistance, but in general it is not automatic and must be affirmatively requested</a:t>
            </a:r>
          </a:p>
          <a:p>
            <a:pPr lvl="1"/>
            <a:r>
              <a:rPr lang="en-US" dirty="0"/>
              <a:t>In WNC, where many clients did not have access to phones or internet for days or weeks, some clients may have fallen behind simply because they did not have access to make payments</a:t>
            </a:r>
          </a:p>
          <a:p>
            <a:pPr lvl="2"/>
            <a:r>
              <a:rPr lang="en-US" dirty="0"/>
              <a:t>This is another situation where reaching out to the creditor may make a big difference</a:t>
            </a:r>
          </a:p>
        </p:txBody>
      </p:sp>
      <p:pic>
        <p:nvPicPr>
          <p:cNvPr id="5" name="Picture 4">
            <a:extLst>
              <a:ext uri="{FF2B5EF4-FFF2-40B4-BE49-F238E27FC236}">
                <a16:creationId xmlns:a16="http://schemas.microsoft.com/office/drawing/2014/main" id="{A6249335-CC9C-DD7E-D585-4B43262506ED}"/>
              </a:ext>
            </a:extLst>
          </p:cNvPr>
          <p:cNvPicPr>
            <a:picLocks noChangeAspect="1"/>
          </p:cNvPicPr>
          <p:nvPr/>
        </p:nvPicPr>
        <p:blipFill>
          <a:blip r:embed="rId3"/>
          <a:stretch>
            <a:fillRect/>
          </a:stretch>
        </p:blipFill>
        <p:spPr>
          <a:xfrm>
            <a:off x="11178208" y="5686090"/>
            <a:ext cx="708992" cy="914938"/>
          </a:xfrm>
          <a:prstGeom prst="rect">
            <a:avLst/>
          </a:prstGeom>
        </p:spPr>
      </p:pic>
    </p:spTree>
    <p:extLst>
      <p:ext uri="{BB962C8B-B14F-4D97-AF65-F5344CB8AC3E}">
        <p14:creationId xmlns:p14="http://schemas.microsoft.com/office/powerpoint/2010/main" val="40524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B19E40-BF29-A213-5D6E-C3B80CE6B0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6EF29E-951F-4312-BBFA-EE901469250B}"/>
              </a:ext>
            </a:extLst>
          </p:cNvPr>
          <p:cNvSpPr>
            <a:spLocks noGrp="1"/>
          </p:cNvSpPr>
          <p:nvPr>
            <p:ph type="title"/>
          </p:nvPr>
        </p:nvSpPr>
        <p:spPr/>
        <p:txBody>
          <a:bodyPr/>
          <a:lstStyle/>
          <a:p>
            <a:r>
              <a:rPr lang="en-US" dirty="0"/>
              <a:t>Debt collection</a:t>
            </a:r>
          </a:p>
        </p:txBody>
      </p:sp>
      <p:sp>
        <p:nvSpPr>
          <p:cNvPr id="3" name="Content Placeholder 2">
            <a:extLst>
              <a:ext uri="{FF2B5EF4-FFF2-40B4-BE49-F238E27FC236}">
                <a16:creationId xmlns:a16="http://schemas.microsoft.com/office/drawing/2014/main" id="{9A91AD0E-4AD7-DE3B-BE72-49B499C005B1}"/>
              </a:ext>
            </a:extLst>
          </p:cNvPr>
          <p:cNvSpPr>
            <a:spLocks noGrp="1"/>
          </p:cNvSpPr>
          <p:nvPr>
            <p:ph sz="half" idx="1"/>
          </p:nvPr>
        </p:nvSpPr>
        <p:spPr>
          <a:xfrm>
            <a:off x="581192" y="2228003"/>
            <a:ext cx="11029615" cy="3633047"/>
          </a:xfrm>
        </p:spPr>
        <p:txBody>
          <a:bodyPr/>
          <a:lstStyle/>
          <a:p>
            <a:r>
              <a:rPr lang="en-US" dirty="0"/>
              <a:t>North Carolina’s Debtors’ Rights Laws still apply</a:t>
            </a:r>
          </a:p>
          <a:p>
            <a:pPr lvl="1"/>
            <a:r>
              <a:rPr lang="en-US" dirty="0"/>
              <a:t>NCGS 75-50 and following outlines acts prohibited by debt collectors, including threats, coercion, harassment, foul language, etc.</a:t>
            </a:r>
          </a:p>
          <a:p>
            <a:pPr lvl="1"/>
            <a:r>
              <a:rPr lang="en-US" dirty="0"/>
              <a:t>Wage garnishment is generally prohibited in NC for consumer debts</a:t>
            </a:r>
          </a:p>
          <a:p>
            <a:pPr lvl="1"/>
            <a:r>
              <a:rPr lang="en-US" dirty="0"/>
              <a:t>To the extent that creditors attempt to collect, they must do so lawfully and the clients are entitled to due process</a:t>
            </a:r>
          </a:p>
          <a:p>
            <a:pPr lvl="1"/>
            <a:r>
              <a:rPr lang="en-US" dirty="0"/>
              <a:t>NCGS 1C-1601 and following outlines what property is exempt from collections; for some clients this will cover all their property</a:t>
            </a:r>
          </a:p>
          <a:p>
            <a:pPr lvl="1"/>
            <a:endParaRPr lang="en-US" dirty="0"/>
          </a:p>
          <a:p>
            <a:pPr lvl="1"/>
            <a:endParaRPr lang="en-US" dirty="0"/>
          </a:p>
        </p:txBody>
      </p:sp>
      <p:pic>
        <p:nvPicPr>
          <p:cNvPr id="5" name="Picture 4">
            <a:extLst>
              <a:ext uri="{FF2B5EF4-FFF2-40B4-BE49-F238E27FC236}">
                <a16:creationId xmlns:a16="http://schemas.microsoft.com/office/drawing/2014/main" id="{359A39B2-61DF-10DA-F0DD-A07C87AD9F40}"/>
              </a:ext>
            </a:extLst>
          </p:cNvPr>
          <p:cNvPicPr>
            <a:picLocks noChangeAspect="1"/>
          </p:cNvPicPr>
          <p:nvPr/>
        </p:nvPicPr>
        <p:blipFill>
          <a:blip r:embed="rId3"/>
          <a:stretch>
            <a:fillRect/>
          </a:stretch>
        </p:blipFill>
        <p:spPr>
          <a:xfrm>
            <a:off x="11178208" y="5686090"/>
            <a:ext cx="708992" cy="914938"/>
          </a:xfrm>
          <a:prstGeom prst="rect">
            <a:avLst/>
          </a:prstGeom>
        </p:spPr>
      </p:pic>
    </p:spTree>
    <p:extLst>
      <p:ext uri="{BB962C8B-B14F-4D97-AF65-F5344CB8AC3E}">
        <p14:creationId xmlns:p14="http://schemas.microsoft.com/office/powerpoint/2010/main" val="3137561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88DD6B-8D72-700B-2824-6020296009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8CF6E1-5205-B145-342A-92EE2FC76E23}"/>
              </a:ext>
            </a:extLst>
          </p:cNvPr>
          <p:cNvSpPr>
            <a:spLocks noGrp="1"/>
          </p:cNvSpPr>
          <p:nvPr>
            <p:ph type="title"/>
          </p:nvPr>
        </p:nvSpPr>
        <p:spPr/>
        <p:txBody>
          <a:bodyPr/>
          <a:lstStyle/>
          <a:p>
            <a:r>
              <a:rPr lang="en-US" dirty="0"/>
              <a:t>Debt collection</a:t>
            </a:r>
          </a:p>
        </p:txBody>
      </p:sp>
      <p:sp>
        <p:nvSpPr>
          <p:cNvPr id="3" name="Content Placeholder 2">
            <a:extLst>
              <a:ext uri="{FF2B5EF4-FFF2-40B4-BE49-F238E27FC236}">
                <a16:creationId xmlns:a16="http://schemas.microsoft.com/office/drawing/2014/main" id="{4E90AE9D-5E8B-5A38-7346-7CC9334DCF83}"/>
              </a:ext>
            </a:extLst>
          </p:cNvPr>
          <p:cNvSpPr>
            <a:spLocks noGrp="1"/>
          </p:cNvSpPr>
          <p:nvPr>
            <p:ph sz="half" idx="1"/>
          </p:nvPr>
        </p:nvSpPr>
        <p:spPr>
          <a:xfrm>
            <a:off x="581192" y="2228003"/>
            <a:ext cx="11029615" cy="3633047"/>
          </a:xfrm>
        </p:spPr>
        <p:txBody>
          <a:bodyPr/>
          <a:lstStyle/>
          <a:p>
            <a:r>
              <a:rPr lang="en-US" dirty="0"/>
              <a:t>Repossessions</a:t>
            </a:r>
          </a:p>
          <a:p>
            <a:pPr lvl="1"/>
            <a:r>
              <a:rPr lang="en-US" dirty="0"/>
              <a:t>For clients who have fallen behind on car payments, repossession is a looming concern</a:t>
            </a:r>
          </a:p>
          <a:p>
            <a:pPr lvl="1"/>
            <a:r>
              <a:rPr lang="en-US" dirty="0"/>
              <a:t>Default and any notice requirements are generally outlined in the contract</a:t>
            </a:r>
          </a:p>
          <a:p>
            <a:pPr lvl="2"/>
            <a:r>
              <a:rPr lang="en-US" dirty="0"/>
              <a:t>Some lenders will be willing to work with clients given the circumstances</a:t>
            </a:r>
          </a:p>
          <a:p>
            <a:pPr lvl="2"/>
            <a:r>
              <a:rPr lang="en-US" dirty="0"/>
              <a:t>It is important to get any agreements in writing if possible</a:t>
            </a:r>
          </a:p>
          <a:p>
            <a:pPr lvl="1"/>
            <a:r>
              <a:rPr lang="en-US" dirty="0"/>
              <a:t>When repossession does take place, it must be done peaceably</a:t>
            </a:r>
          </a:p>
          <a:p>
            <a:pPr lvl="1"/>
            <a:r>
              <a:rPr lang="en-US" dirty="0"/>
              <a:t>Lenders do not have the right to keep any personal items that are left in a vehicle at the time of repossession, but getting them back can be logistically difficult</a:t>
            </a:r>
          </a:p>
          <a:p>
            <a:pPr lvl="2"/>
            <a:r>
              <a:rPr lang="en-US" dirty="0"/>
              <a:t>Advise clients to remove personal items if they believe repossession is imminent</a:t>
            </a:r>
          </a:p>
          <a:p>
            <a:pPr lvl="1"/>
            <a:endParaRPr lang="en-US" dirty="0"/>
          </a:p>
          <a:p>
            <a:pPr lvl="1"/>
            <a:endParaRPr lang="en-US" dirty="0"/>
          </a:p>
        </p:txBody>
      </p:sp>
      <p:pic>
        <p:nvPicPr>
          <p:cNvPr id="5" name="Picture 4">
            <a:extLst>
              <a:ext uri="{FF2B5EF4-FFF2-40B4-BE49-F238E27FC236}">
                <a16:creationId xmlns:a16="http://schemas.microsoft.com/office/drawing/2014/main" id="{8D2970E2-BAE2-12EA-4C52-604226F17358}"/>
              </a:ext>
            </a:extLst>
          </p:cNvPr>
          <p:cNvPicPr>
            <a:picLocks noChangeAspect="1"/>
          </p:cNvPicPr>
          <p:nvPr/>
        </p:nvPicPr>
        <p:blipFill>
          <a:blip r:embed="rId3"/>
          <a:stretch>
            <a:fillRect/>
          </a:stretch>
        </p:blipFill>
        <p:spPr>
          <a:xfrm>
            <a:off x="11178208" y="5686090"/>
            <a:ext cx="708992" cy="914938"/>
          </a:xfrm>
          <a:prstGeom prst="rect">
            <a:avLst/>
          </a:prstGeom>
        </p:spPr>
      </p:pic>
    </p:spTree>
    <p:extLst>
      <p:ext uri="{BB962C8B-B14F-4D97-AF65-F5344CB8AC3E}">
        <p14:creationId xmlns:p14="http://schemas.microsoft.com/office/powerpoint/2010/main" val="2791639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124527-D203-9BAB-A799-20FE43F6FF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EBB3A7-DED6-B669-E553-1D9AB1217BC0}"/>
              </a:ext>
            </a:extLst>
          </p:cNvPr>
          <p:cNvSpPr>
            <a:spLocks noGrp="1"/>
          </p:cNvSpPr>
          <p:nvPr>
            <p:ph type="title"/>
          </p:nvPr>
        </p:nvSpPr>
        <p:spPr/>
        <p:txBody>
          <a:bodyPr/>
          <a:lstStyle/>
          <a:p>
            <a:r>
              <a:rPr lang="en-US"/>
              <a:t>Identity theft</a:t>
            </a:r>
          </a:p>
        </p:txBody>
      </p:sp>
      <p:sp>
        <p:nvSpPr>
          <p:cNvPr id="3" name="Content Placeholder 2">
            <a:extLst>
              <a:ext uri="{FF2B5EF4-FFF2-40B4-BE49-F238E27FC236}">
                <a16:creationId xmlns:a16="http://schemas.microsoft.com/office/drawing/2014/main" id="{CA2F514B-14A9-4BC0-7E83-E2C2EB9106B3}"/>
              </a:ext>
            </a:extLst>
          </p:cNvPr>
          <p:cNvSpPr>
            <a:spLocks noGrp="1"/>
          </p:cNvSpPr>
          <p:nvPr>
            <p:ph sz="half" idx="1"/>
          </p:nvPr>
        </p:nvSpPr>
        <p:spPr>
          <a:xfrm>
            <a:off x="581192" y="2228003"/>
            <a:ext cx="11029615" cy="3633047"/>
          </a:xfrm>
        </p:spPr>
        <p:txBody>
          <a:bodyPr/>
          <a:lstStyle/>
          <a:p>
            <a:r>
              <a:rPr lang="en-US" dirty="0"/>
              <a:t>Identity Theft is increasingly a problem in the wake of disasters, and can cause long term problems for victims</a:t>
            </a:r>
          </a:p>
          <a:p>
            <a:r>
              <a:rPr lang="en-US" dirty="0"/>
              <a:t>Three ways this happens</a:t>
            </a:r>
          </a:p>
          <a:p>
            <a:pPr lvl="1"/>
            <a:r>
              <a:rPr lang="en-US" dirty="0"/>
              <a:t>Physical Theft</a:t>
            </a:r>
          </a:p>
          <a:p>
            <a:pPr lvl="1"/>
            <a:r>
              <a:rPr lang="en-US" dirty="0"/>
              <a:t>Misrepresentation</a:t>
            </a:r>
          </a:p>
          <a:p>
            <a:pPr lvl="1"/>
            <a:r>
              <a:rPr lang="en-US" dirty="0"/>
              <a:t>Electronically</a:t>
            </a:r>
          </a:p>
        </p:txBody>
      </p:sp>
      <p:pic>
        <p:nvPicPr>
          <p:cNvPr id="5" name="Picture 4">
            <a:extLst>
              <a:ext uri="{FF2B5EF4-FFF2-40B4-BE49-F238E27FC236}">
                <a16:creationId xmlns:a16="http://schemas.microsoft.com/office/drawing/2014/main" id="{1151959D-6926-8768-544D-2B9C90240040}"/>
              </a:ext>
            </a:extLst>
          </p:cNvPr>
          <p:cNvPicPr>
            <a:picLocks noChangeAspect="1"/>
          </p:cNvPicPr>
          <p:nvPr/>
        </p:nvPicPr>
        <p:blipFill>
          <a:blip r:embed="rId3"/>
          <a:stretch>
            <a:fillRect/>
          </a:stretch>
        </p:blipFill>
        <p:spPr>
          <a:xfrm>
            <a:off x="11178208" y="5686090"/>
            <a:ext cx="708992" cy="914938"/>
          </a:xfrm>
          <a:prstGeom prst="rect">
            <a:avLst/>
          </a:prstGeom>
        </p:spPr>
      </p:pic>
    </p:spTree>
    <p:extLst>
      <p:ext uri="{BB962C8B-B14F-4D97-AF65-F5344CB8AC3E}">
        <p14:creationId xmlns:p14="http://schemas.microsoft.com/office/powerpoint/2010/main" val="1315405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F2F4AC-E635-52CC-E1A5-3EE7905989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F2DE97-4A56-5E4C-3F6B-27E2DBEC7DD8}"/>
              </a:ext>
            </a:extLst>
          </p:cNvPr>
          <p:cNvSpPr>
            <a:spLocks noGrp="1"/>
          </p:cNvSpPr>
          <p:nvPr>
            <p:ph type="title"/>
          </p:nvPr>
        </p:nvSpPr>
        <p:spPr/>
        <p:txBody>
          <a:bodyPr/>
          <a:lstStyle/>
          <a:p>
            <a:r>
              <a:rPr lang="en-US"/>
              <a:t>Identity theft</a:t>
            </a:r>
          </a:p>
        </p:txBody>
      </p:sp>
      <p:sp>
        <p:nvSpPr>
          <p:cNvPr id="3" name="Content Placeholder 2">
            <a:extLst>
              <a:ext uri="{FF2B5EF4-FFF2-40B4-BE49-F238E27FC236}">
                <a16:creationId xmlns:a16="http://schemas.microsoft.com/office/drawing/2014/main" id="{57832699-262F-BE96-67CC-18571B6EB878}"/>
              </a:ext>
            </a:extLst>
          </p:cNvPr>
          <p:cNvSpPr>
            <a:spLocks noGrp="1"/>
          </p:cNvSpPr>
          <p:nvPr>
            <p:ph sz="half" idx="1"/>
          </p:nvPr>
        </p:nvSpPr>
        <p:spPr>
          <a:xfrm>
            <a:off x="581192" y="2228003"/>
            <a:ext cx="11029615" cy="3633047"/>
          </a:xfrm>
        </p:spPr>
        <p:txBody>
          <a:bodyPr/>
          <a:lstStyle/>
          <a:p>
            <a:r>
              <a:rPr lang="en-US" dirty="0"/>
              <a:t>Physical Identity Theft</a:t>
            </a:r>
          </a:p>
          <a:p>
            <a:pPr lvl="1"/>
            <a:r>
              <a:rPr lang="en-US" dirty="0"/>
              <a:t>Disaster Survivors often need to leave their homes on short notice, sometimes leaving behind documents with names and personal information</a:t>
            </a:r>
          </a:p>
          <a:p>
            <a:pPr lvl="1"/>
            <a:r>
              <a:rPr lang="en-US" dirty="0"/>
              <a:t>Thieves or looters have been known to break into homes to take information</a:t>
            </a:r>
          </a:p>
          <a:p>
            <a:pPr lvl="1"/>
            <a:r>
              <a:rPr lang="en-US" dirty="0"/>
              <a:t>Sometimes documents end up in disaster debris and personal information is stolen that way</a:t>
            </a:r>
          </a:p>
        </p:txBody>
      </p:sp>
      <p:pic>
        <p:nvPicPr>
          <p:cNvPr id="5" name="Picture 4">
            <a:extLst>
              <a:ext uri="{FF2B5EF4-FFF2-40B4-BE49-F238E27FC236}">
                <a16:creationId xmlns:a16="http://schemas.microsoft.com/office/drawing/2014/main" id="{26EB1561-D01B-A04C-3AAC-5E5F687BAFC3}"/>
              </a:ext>
            </a:extLst>
          </p:cNvPr>
          <p:cNvPicPr>
            <a:picLocks noChangeAspect="1"/>
          </p:cNvPicPr>
          <p:nvPr/>
        </p:nvPicPr>
        <p:blipFill>
          <a:blip r:embed="rId3"/>
          <a:stretch>
            <a:fillRect/>
          </a:stretch>
        </p:blipFill>
        <p:spPr>
          <a:xfrm>
            <a:off x="11178208" y="5686090"/>
            <a:ext cx="708992" cy="914938"/>
          </a:xfrm>
          <a:prstGeom prst="rect">
            <a:avLst/>
          </a:prstGeom>
        </p:spPr>
      </p:pic>
    </p:spTree>
    <p:extLst>
      <p:ext uri="{BB962C8B-B14F-4D97-AF65-F5344CB8AC3E}">
        <p14:creationId xmlns:p14="http://schemas.microsoft.com/office/powerpoint/2010/main" val="1677575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73B2D-B1C5-0FB7-FF3D-1658D55443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2AD858-F13D-EBCE-277A-CD38DE77058B}"/>
              </a:ext>
            </a:extLst>
          </p:cNvPr>
          <p:cNvSpPr>
            <a:spLocks noGrp="1"/>
          </p:cNvSpPr>
          <p:nvPr>
            <p:ph type="title"/>
          </p:nvPr>
        </p:nvSpPr>
        <p:spPr/>
        <p:txBody>
          <a:bodyPr/>
          <a:lstStyle/>
          <a:p>
            <a:r>
              <a:rPr lang="en-US"/>
              <a:t>Identity theft</a:t>
            </a:r>
          </a:p>
        </p:txBody>
      </p:sp>
      <p:sp>
        <p:nvSpPr>
          <p:cNvPr id="3" name="Content Placeholder 2">
            <a:extLst>
              <a:ext uri="{FF2B5EF4-FFF2-40B4-BE49-F238E27FC236}">
                <a16:creationId xmlns:a16="http://schemas.microsoft.com/office/drawing/2014/main" id="{3C2AC593-66B6-17C8-E8AB-CFDEA48D6D28}"/>
              </a:ext>
            </a:extLst>
          </p:cNvPr>
          <p:cNvSpPr>
            <a:spLocks noGrp="1"/>
          </p:cNvSpPr>
          <p:nvPr>
            <p:ph sz="half" idx="1"/>
          </p:nvPr>
        </p:nvSpPr>
        <p:spPr>
          <a:xfrm>
            <a:off x="581192" y="2228003"/>
            <a:ext cx="11029615" cy="3633047"/>
          </a:xfrm>
        </p:spPr>
        <p:txBody>
          <a:bodyPr/>
          <a:lstStyle/>
          <a:p>
            <a:r>
              <a:rPr lang="en-US" dirty="0"/>
              <a:t>Misrepresentation- </a:t>
            </a:r>
          </a:p>
          <a:p>
            <a:pPr lvl="1"/>
            <a:r>
              <a:rPr lang="en-US" dirty="0"/>
              <a:t>Scammers posing as disaster relief services, the IRS, FEMA, Insurance, etc. may call survivors to try to get their information</a:t>
            </a:r>
          </a:p>
          <a:p>
            <a:pPr lvl="1"/>
            <a:r>
              <a:rPr lang="en-US" dirty="0"/>
              <a:t>They often ask for personal information, pretending this is necessary to verify their identity or help them get access to resources</a:t>
            </a:r>
          </a:p>
          <a:p>
            <a:pPr lvl="1"/>
            <a:r>
              <a:rPr lang="en-US" dirty="0"/>
              <a:t>Clients should be advised not to give out this information over the phone, especially on calls they are not expecting</a:t>
            </a:r>
          </a:p>
          <a:p>
            <a:pPr lvl="1"/>
            <a:r>
              <a:rPr lang="en-US" dirty="0"/>
              <a:t>If a client is unsure whether a source is legitimate, they can end the call and call back to a number they know is secure</a:t>
            </a:r>
          </a:p>
          <a:p>
            <a:pPr lvl="2"/>
            <a:r>
              <a:rPr lang="en-US" dirty="0"/>
              <a:t>Ex. If they receive a call that they think might be from their bank, they can hang up and call back to a number on their bank statement</a:t>
            </a:r>
          </a:p>
        </p:txBody>
      </p:sp>
      <p:pic>
        <p:nvPicPr>
          <p:cNvPr id="5" name="Picture 4">
            <a:extLst>
              <a:ext uri="{FF2B5EF4-FFF2-40B4-BE49-F238E27FC236}">
                <a16:creationId xmlns:a16="http://schemas.microsoft.com/office/drawing/2014/main" id="{39E66B8F-0737-3599-E2F8-F343E6DAF27D}"/>
              </a:ext>
            </a:extLst>
          </p:cNvPr>
          <p:cNvPicPr>
            <a:picLocks noChangeAspect="1"/>
          </p:cNvPicPr>
          <p:nvPr/>
        </p:nvPicPr>
        <p:blipFill>
          <a:blip r:embed="rId3"/>
          <a:stretch>
            <a:fillRect/>
          </a:stretch>
        </p:blipFill>
        <p:spPr>
          <a:xfrm>
            <a:off x="11178208" y="5686090"/>
            <a:ext cx="708992" cy="914938"/>
          </a:xfrm>
          <a:prstGeom prst="rect">
            <a:avLst/>
          </a:prstGeom>
        </p:spPr>
      </p:pic>
    </p:spTree>
    <p:extLst>
      <p:ext uri="{BB962C8B-B14F-4D97-AF65-F5344CB8AC3E}">
        <p14:creationId xmlns:p14="http://schemas.microsoft.com/office/powerpoint/2010/main" val="41956429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508B7E-188A-6941-DE82-B02ABCB60E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93F3C3-6080-0B74-AD64-D702010C506C}"/>
              </a:ext>
            </a:extLst>
          </p:cNvPr>
          <p:cNvSpPr>
            <a:spLocks noGrp="1"/>
          </p:cNvSpPr>
          <p:nvPr>
            <p:ph type="title"/>
          </p:nvPr>
        </p:nvSpPr>
        <p:spPr/>
        <p:txBody>
          <a:bodyPr/>
          <a:lstStyle/>
          <a:p>
            <a:r>
              <a:rPr lang="en-US"/>
              <a:t>Identity theft</a:t>
            </a:r>
          </a:p>
        </p:txBody>
      </p:sp>
      <p:sp>
        <p:nvSpPr>
          <p:cNvPr id="3" name="Content Placeholder 2">
            <a:extLst>
              <a:ext uri="{FF2B5EF4-FFF2-40B4-BE49-F238E27FC236}">
                <a16:creationId xmlns:a16="http://schemas.microsoft.com/office/drawing/2014/main" id="{545814A0-D253-0623-28A5-F9D42E52F7B0}"/>
              </a:ext>
            </a:extLst>
          </p:cNvPr>
          <p:cNvSpPr>
            <a:spLocks noGrp="1"/>
          </p:cNvSpPr>
          <p:nvPr>
            <p:ph sz="half" idx="1"/>
          </p:nvPr>
        </p:nvSpPr>
        <p:spPr>
          <a:xfrm>
            <a:off x="581192" y="2228003"/>
            <a:ext cx="11029615" cy="3633047"/>
          </a:xfrm>
        </p:spPr>
        <p:txBody>
          <a:bodyPr/>
          <a:lstStyle/>
          <a:p>
            <a:r>
              <a:rPr lang="en-US" dirty="0"/>
              <a:t>Electronically-</a:t>
            </a:r>
          </a:p>
          <a:p>
            <a:pPr lvl="1"/>
            <a:r>
              <a:rPr lang="en-US" dirty="0"/>
              <a:t>This happens via emails or phishing attempts</a:t>
            </a:r>
          </a:p>
          <a:p>
            <a:pPr lvl="1"/>
            <a:r>
              <a:rPr lang="en-US" dirty="0"/>
              <a:t>Clients should not respond to emails they do not know are legitimate</a:t>
            </a:r>
          </a:p>
          <a:p>
            <a:pPr lvl="1"/>
            <a:r>
              <a:rPr lang="en-US" dirty="0"/>
              <a:t>They should also be careful about clicking links in emails that then ask them to enter login and password information, this is another way of collecting personal information</a:t>
            </a:r>
          </a:p>
          <a:p>
            <a:pPr lvl="1"/>
            <a:endParaRPr lang="en-US" dirty="0"/>
          </a:p>
        </p:txBody>
      </p:sp>
      <p:pic>
        <p:nvPicPr>
          <p:cNvPr id="5" name="Picture 4">
            <a:extLst>
              <a:ext uri="{FF2B5EF4-FFF2-40B4-BE49-F238E27FC236}">
                <a16:creationId xmlns:a16="http://schemas.microsoft.com/office/drawing/2014/main" id="{7FE6F3BC-008D-87F7-A122-CA56E1EE6703}"/>
              </a:ext>
            </a:extLst>
          </p:cNvPr>
          <p:cNvPicPr>
            <a:picLocks noChangeAspect="1"/>
          </p:cNvPicPr>
          <p:nvPr/>
        </p:nvPicPr>
        <p:blipFill>
          <a:blip r:embed="rId3"/>
          <a:stretch>
            <a:fillRect/>
          </a:stretch>
        </p:blipFill>
        <p:spPr>
          <a:xfrm>
            <a:off x="11178208" y="5686090"/>
            <a:ext cx="708992" cy="914938"/>
          </a:xfrm>
          <a:prstGeom prst="rect">
            <a:avLst/>
          </a:prstGeom>
        </p:spPr>
      </p:pic>
    </p:spTree>
    <p:extLst>
      <p:ext uri="{BB962C8B-B14F-4D97-AF65-F5344CB8AC3E}">
        <p14:creationId xmlns:p14="http://schemas.microsoft.com/office/powerpoint/2010/main" val="6865507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97A501-1826-3D6F-B587-991F9D333C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99523A-609A-C015-9A32-9B0ADB1375D9}"/>
              </a:ext>
            </a:extLst>
          </p:cNvPr>
          <p:cNvSpPr>
            <a:spLocks noGrp="1"/>
          </p:cNvSpPr>
          <p:nvPr>
            <p:ph type="title"/>
          </p:nvPr>
        </p:nvSpPr>
        <p:spPr/>
        <p:txBody>
          <a:bodyPr/>
          <a:lstStyle/>
          <a:p>
            <a:r>
              <a:rPr lang="en-US"/>
              <a:t>Identity theft</a:t>
            </a:r>
          </a:p>
        </p:txBody>
      </p:sp>
      <p:sp>
        <p:nvSpPr>
          <p:cNvPr id="3" name="Content Placeholder 2">
            <a:extLst>
              <a:ext uri="{FF2B5EF4-FFF2-40B4-BE49-F238E27FC236}">
                <a16:creationId xmlns:a16="http://schemas.microsoft.com/office/drawing/2014/main" id="{2F0D10EA-A3BD-0AA8-0117-B5391A72B7C5}"/>
              </a:ext>
            </a:extLst>
          </p:cNvPr>
          <p:cNvSpPr>
            <a:spLocks noGrp="1"/>
          </p:cNvSpPr>
          <p:nvPr>
            <p:ph sz="half" idx="1"/>
          </p:nvPr>
        </p:nvSpPr>
        <p:spPr>
          <a:xfrm>
            <a:off x="581192" y="2228003"/>
            <a:ext cx="11029615" cy="3633047"/>
          </a:xfrm>
        </p:spPr>
        <p:txBody>
          <a:bodyPr/>
          <a:lstStyle/>
          <a:p>
            <a:r>
              <a:rPr lang="en-US" dirty="0"/>
              <a:t>Advise clients on checking their credit reports for illegitimate activity</a:t>
            </a:r>
          </a:p>
          <a:p>
            <a:r>
              <a:rPr lang="en-US" dirty="0"/>
              <a:t>Free online credit reports are available through annualcreditreport.com</a:t>
            </a:r>
          </a:p>
          <a:p>
            <a:pPr lvl="1"/>
            <a:r>
              <a:rPr lang="en-US" dirty="0"/>
              <a:t>These are no longer only available annually, they can be viewed as often as weekly</a:t>
            </a:r>
          </a:p>
          <a:p>
            <a:r>
              <a:rPr lang="en-US" dirty="0"/>
              <a:t>Report FEMA fraud to </a:t>
            </a:r>
            <a:r>
              <a:rPr lang="en-US" dirty="0">
                <a:hlinkClick r:id="rId3"/>
              </a:rPr>
              <a:t>StopFEMAFraud@fema.dhs.gov</a:t>
            </a:r>
            <a:endParaRPr lang="en-US" dirty="0"/>
          </a:p>
          <a:p>
            <a:r>
              <a:rPr lang="en-US" dirty="0"/>
              <a:t>The FTC runs IdentityTheft.gov to help victims make an ID Theft recovery plan</a:t>
            </a:r>
          </a:p>
          <a:p>
            <a:pPr lvl="1"/>
            <a:r>
              <a:rPr lang="en-US" dirty="0"/>
              <a:t>Generally report the theft to the FTC and local law enforcement</a:t>
            </a:r>
          </a:p>
          <a:p>
            <a:pPr lvl="1"/>
            <a:r>
              <a:rPr lang="en-US" dirty="0"/>
              <a:t>Consider an extended fraud alert or credit freeze</a:t>
            </a:r>
          </a:p>
          <a:p>
            <a:pPr lvl="1"/>
            <a:endParaRPr lang="en-US" dirty="0"/>
          </a:p>
        </p:txBody>
      </p:sp>
      <p:pic>
        <p:nvPicPr>
          <p:cNvPr id="5" name="Picture 4">
            <a:extLst>
              <a:ext uri="{FF2B5EF4-FFF2-40B4-BE49-F238E27FC236}">
                <a16:creationId xmlns:a16="http://schemas.microsoft.com/office/drawing/2014/main" id="{9E87F209-26F0-8ACA-E331-F96C24C47CF6}"/>
              </a:ext>
            </a:extLst>
          </p:cNvPr>
          <p:cNvPicPr>
            <a:picLocks noChangeAspect="1"/>
          </p:cNvPicPr>
          <p:nvPr/>
        </p:nvPicPr>
        <p:blipFill>
          <a:blip r:embed="rId4"/>
          <a:stretch>
            <a:fillRect/>
          </a:stretch>
        </p:blipFill>
        <p:spPr>
          <a:xfrm>
            <a:off x="11178208" y="5686090"/>
            <a:ext cx="708992" cy="914938"/>
          </a:xfrm>
          <a:prstGeom prst="rect">
            <a:avLst/>
          </a:prstGeom>
        </p:spPr>
      </p:pic>
    </p:spTree>
    <p:extLst>
      <p:ext uri="{BB962C8B-B14F-4D97-AF65-F5344CB8AC3E}">
        <p14:creationId xmlns:p14="http://schemas.microsoft.com/office/powerpoint/2010/main" val="684262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702525-FF32-1864-1835-AF2EFC82A4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4A1EDF-7BF0-33F5-B871-8619FA36BDF1}"/>
              </a:ext>
            </a:extLst>
          </p:cNvPr>
          <p:cNvSpPr>
            <a:spLocks noGrp="1"/>
          </p:cNvSpPr>
          <p:nvPr>
            <p:ph type="title"/>
          </p:nvPr>
        </p:nvSpPr>
        <p:spPr/>
        <p:txBody>
          <a:bodyPr>
            <a:normAutofit/>
          </a:bodyPr>
          <a:lstStyle/>
          <a:p>
            <a:endParaRPr lang="en-US" sz="3600" dirty="0"/>
          </a:p>
        </p:txBody>
      </p:sp>
      <p:pic>
        <p:nvPicPr>
          <p:cNvPr id="4" name="Picture 3">
            <a:extLst>
              <a:ext uri="{FF2B5EF4-FFF2-40B4-BE49-F238E27FC236}">
                <a16:creationId xmlns:a16="http://schemas.microsoft.com/office/drawing/2014/main" id="{4A5A4DA4-065C-66A3-FB47-6BD702E012CA}"/>
              </a:ext>
            </a:extLst>
          </p:cNvPr>
          <p:cNvPicPr>
            <a:picLocks noChangeAspect="1"/>
          </p:cNvPicPr>
          <p:nvPr/>
        </p:nvPicPr>
        <p:blipFill>
          <a:blip r:embed="rId3"/>
          <a:stretch>
            <a:fillRect/>
          </a:stretch>
        </p:blipFill>
        <p:spPr>
          <a:xfrm>
            <a:off x="11025808" y="5533690"/>
            <a:ext cx="708992" cy="914938"/>
          </a:xfrm>
          <a:prstGeom prst="rect">
            <a:avLst/>
          </a:prstGeom>
        </p:spPr>
      </p:pic>
      <p:sp>
        <p:nvSpPr>
          <p:cNvPr id="6" name="Content Placeholder 5">
            <a:extLst>
              <a:ext uri="{FF2B5EF4-FFF2-40B4-BE49-F238E27FC236}">
                <a16:creationId xmlns:a16="http://schemas.microsoft.com/office/drawing/2014/main" id="{B40AC4B0-4F6C-29E6-F402-892EFEF8BDD5}"/>
              </a:ext>
            </a:extLst>
          </p:cNvPr>
          <p:cNvSpPr>
            <a:spLocks noGrp="1"/>
          </p:cNvSpPr>
          <p:nvPr>
            <p:ph sz="half" idx="1"/>
          </p:nvPr>
        </p:nvSpPr>
        <p:spPr>
          <a:xfrm>
            <a:off x="581192" y="2228003"/>
            <a:ext cx="11153607" cy="3633047"/>
          </a:xfrm>
        </p:spPr>
        <p:txBody>
          <a:bodyPr/>
          <a:lstStyle/>
          <a:p>
            <a:r>
              <a:rPr lang="en-US" dirty="0"/>
              <a:t>Molly Maynard, Consumer Law Program Director at Pisgah Legal Services</a:t>
            </a:r>
          </a:p>
          <a:p>
            <a:r>
              <a:rPr lang="en-US" dirty="0"/>
              <a:t>molly@pisgahlegal.org</a:t>
            </a:r>
          </a:p>
          <a:p>
            <a:endParaRPr lang="en-US" dirty="0"/>
          </a:p>
          <a:p>
            <a:r>
              <a:rPr lang="en-US" dirty="0"/>
              <a:t>Thanks to Equal Justice Works, Texas Rio Grande Legal Aid, the NC Justice Center and Legal Aid of NC who have all provided invaluable assistance and materials to those of us in WNC in as we recover from Helene</a:t>
            </a:r>
          </a:p>
        </p:txBody>
      </p:sp>
    </p:spTree>
    <p:extLst>
      <p:ext uri="{BB962C8B-B14F-4D97-AF65-F5344CB8AC3E}">
        <p14:creationId xmlns:p14="http://schemas.microsoft.com/office/powerpoint/2010/main" val="2146636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B68A61-592F-0266-3197-79D0DB936D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8E8F8C-7277-0AEC-F1B3-5ADCFFC183FE}"/>
              </a:ext>
            </a:extLst>
          </p:cNvPr>
          <p:cNvSpPr>
            <a:spLocks noGrp="1"/>
          </p:cNvSpPr>
          <p:nvPr>
            <p:ph type="title"/>
          </p:nvPr>
        </p:nvSpPr>
        <p:spPr/>
        <p:txBody>
          <a:bodyPr>
            <a:normAutofit/>
          </a:bodyPr>
          <a:lstStyle/>
          <a:p>
            <a:r>
              <a:rPr lang="en-US" sz="3600" dirty="0"/>
              <a:t>Title issues</a:t>
            </a:r>
          </a:p>
        </p:txBody>
      </p:sp>
      <p:pic>
        <p:nvPicPr>
          <p:cNvPr id="4" name="Picture 3">
            <a:extLst>
              <a:ext uri="{FF2B5EF4-FFF2-40B4-BE49-F238E27FC236}">
                <a16:creationId xmlns:a16="http://schemas.microsoft.com/office/drawing/2014/main" id="{B384005F-4C8C-F7AF-2F1E-95E9B25BBE02}"/>
              </a:ext>
            </a:extLst>
          </p:cNvPr>
          <p:cNvPicPr>
            <a:picLocks noChangeAspect="1"/>
          </p:cNvPicPr>
          <p:nvPr/>
        </p:nvPicPr>
        <p:blipFill>
          <a:blip r:embed="rId3"/>
          <a:stretch>
            <a:fillRect/>
          </a:stretch>
        </p:blipFill>
        <p:spPr>
          <a:xfrm>
            <a:off x="11025808" y="5533690"/>
            <a:ext cx="708992" cy="914938"/>
          </a:xfrm>
          <a:prstGeom prst="rect">
            <a:avLst/>
          </a:prstGeom>
        </p:spPr>
      </p:pic>
      <p:sp>
        <p:nvSpPr>
          <p:cNvPr id="6" name="Content Placeholder 5">
            <a:extLst>
              <a:ext uri="{FF2B5EF4-FFF2-40B4-BE49-F238E27FC236}">
                <a16:creationId xmlns:a16="http://schemas.microsoft.com/office/drawing/2014/main" id="{690C5FF8-2533-2B0E-AA2F-E8D01B7BC96C}"/>
              </a:ext>
            </a:extLst>
          </p:cNvPr>
          <p:cNvSpPr>
            <a:spLocks noGrp="1"/>
          </p:cNvSpPr>
          <p:nvPr>
            <p:ph sz="half" idx="1"/>
          </p:nvPr>
        </p:nvSpPr>
        <p:spPr>
          <a:xfrm>
            <a:off x="581192" y="2228003"/>
            <a:ext cx="11153607" cy="3633047"/>
          </a:xfrm>
        </p:spPr>
        <p:txBody>
          <a:bodyPr/>
          <a:lstStyle/>
          <a:p>
            <a:r>
              <a:rPr lang="en-US" dirty="0"/>
              <a:t>Advise consumers not to sign away their rights</a:t>
            </a:r>
          </a:p>
          <a:p>
            <a:pPr lvl="1"/>
            <a:r>
              <a:rPr lang="en-US" dirty="0"/>
              <a:t>Investors offering very low prices for homes and/or land after the storm</a:t>
            </a:r>
          </a:p>
          <a:p>
            <a:pPr lvl="1"/>
            <a:r>
              <a:rPr lang="en-US" dirty="0"/>
              <a:t>Scammers posing as officials ask homeowners to sign over damaged homes and claim it is required for clean up</a:t>
            </a:r>
          </a:p>
        </p:txBody>
      </p:sp>
    </p:spTree>
    <p:extLst>
      <p:ext uri="{BB962C8B-B14F-4D97-AF65-F5344CB8AC3E}">
        <p14:creationId xmlns:p14="http://schemas.microsoft.com/office/powerpoint/2010/main" val="1640405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7F613-8049-4E59-8421-3DF68ADE3721}"/>
              </a:ext>
            </a:extLst>
          </p:cNvPr>
          <p:cNvSpPr>
            <a:spLocks noGrp="1"/>
          </p:cNvSpPr>
          <p:nvPr>
            <p:ph type="title"/>
          </p:nvPr>
        </p:nvSpPr>
        <p:spPr/>
        <p:txBody>
          <a:bodyPr>
            <a:normAutofit/>
          </a:bodyPr>
          <a:lstStyle/>
          <a:p>
            <a:r>
              <a:rPr lang="en-US" sz="3600" dirty="0"/>
              <a:t>Consumer fraud</a:t>
            </a:r>
          </a:p>
        </p:txBody>
      </p:sp>
      <p:pic>
        <p:nvPicPr>
          <p:cNvPr id="4" name="Picture 3">
            <a:extLst>
              <a:ext uri="{FF2B5EF4-FFF2-40B4-BE49-F238E27FC236}">
                <a16:creationId xmlns:a16="http://schemas.microsoft.com/office/drawing/2014/main" id="{7B9B13D1-A8A7-8AA0-CA0E-C22525B44A76}"/>
              </a:ext>
            </a:extLst>
          </p:cNvPr>
          <p:cNvPicPr>
            <a:picLocks noChangeAspect="1"/>
          </p:cNvPicPr>
          <p:nvPr/>
        </p:nvPicPr>
        <p:blipFill>
          <a:blip r:embed="rId3"/>
          <a:stretch>
            <a:fillRect/>
          </a:stretch>
        </p:blipFill>
        <p:spPr>
          <a:xfrm>
            <a:off x="11025808" y="5533690"/>
            <a:ext cx="708992" cy="914938"/>
          </a:xfrm>
          <a:prstGeom prst="rect">
            <a:avLst/>
          </a:prstGeom>
        </p:spPr>
      </p:pic>
      <p:sp>
        <p:nvSpPr>
          <p:cNvPr id="6" name="Content Placeholder 5">
            <a:extLst>
              <a:ext uri="{FF2B5EF4-FFF2-40B4-BE49-F238E27FC236}">
                <a16:creationId xmlns:a16="http://schemas.microsoft.com/office/drawing/2014/main" id="{E9F66B75-6514-CCB8-E640-A310BD3D20F9}"/>
              </a:ext>
            </a:extLst>
          </p:cNvPr>
          <p:cNvSpPr>
            <a:spLocks noGrp="1"/>
          </p:cNvSpPr>
          <p:nvPr>
            <p:ph sz="half" idx="1"/>
          </p:nvPr>
        </p:nvSpPr>
        <p:spPr>
          <a:xfrm>
            <a:off x="581192" y="2228003"/>
            <a:ext cx="11153607" cy="3633047"/>
          </a:xfrm>
        </p:spPr>
        <p:txBody>
          <a:bodyPr/>
          <a:lstStyle/>
          <a:p>
            <a:r>
              <a:rPr lang="en-US" dirty="0"/>
              <a:t>Disaster survivors are at heightened risk from fraudulent consumer transactions and scams in the days, weeks, and months after disasters</a:t>
            </a:r>
          </a:p>
          <a:p>
            <a:r>
              <a:rPr lang="en-US" dirty="0"/>
              <a:t>Survivors are often facing urgent needs for assistance which can make them less cautious than they would ordinarily be</a:t>
            </a:r>
          </a:p>
          <a:p>
            <a:r>
              <a:rPr lang="en-US" dirty="0"/>
              <a:t>Scammers and other bad actors know that these communities are vulnerable</a:t>
            </a:r>
          </a:p>
        </p:txBody>
      </p:sp>
    </p:spTree>
    <p:extLst>
      <p:ext uri="{BB962C8B-B14F-4D97-AF65-F5344CB8AC3E}">
        <p14:creationId xmlns:p14="http://schemas.microsoft.com/office/powerpoint/2010/main" val="2189894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34D0B-B64E-1FBE-F03D-F2CA647E3DA2}"/>
              </a:ext>
            </a:extLst>
          </p:cNvPr>
          <p:cNvSpPr>
            <a:spLocks noGrp="1"/>
          </p:cNvSpPr>
          <p:nvPr>
            <p:ph type="title"/>
          </p:nvPr>
        </p:nvSpPr>
        <p:spPr/>
        <p:txBody>
          <a:bodyPr/>
          <a:lstStyle/>
          <a:p>
            <a:r>
              <a:rPr lang="en-US" dirty="0"/>
              <a:t>Contractor fraud</a:t>
            </a:r>
          </a:p>
        </p:txBody>
      </p:sp>
      <p:sp>
        <p:nvSpPr>
          <p:cNvPr id="3" name="Content Placeholder 2">
            <a:extLst>
              <a:ext uri="{FF2B5EF4-FFF2-40B4-BE49-F238E27FC236}">
                <a16:creationId xmlns:a16="http://schemas.microsoft.com/office/drawing/2014/main" id="{90BDC5EA-C436-F9D1-038C-A02F2A10201A}"/>
              </a:ext>
            </a:extLst>
          </p:cNvPr>
          <p:cNvSpPr>
            <a:spLocks noGrp="1"/>
          </p:cNvSpPr>
          <p:nvPr>
            <p:ph sz="half" idx="1"/>
          </p:nvPr>
        </p:nvSpPr>
        <p:spPr>
          <a:xfrm>
            <a:off x="581192" y="2228003"/>
            <a:ext cx="11145751" cy="3633047"/>
          </a:xfrm>
        </p:spPr>
        <p:txBody>
          <a:bodyPr/>
          <a:lstStyle/>
          <a:p>
            <a:r>
              <a:rPr lang="en-US" dirty="0"/>
              <a:t>Contractor fraud is the number one issue after disasters</a:t>
            </a:r>
          </a:p>
          <a:p>
            <a:r>
              <a:rPr lang="en-US" dirty="0"/>
              <a:t>Advise clients to:</a:t>
            </a:r>
          </a:p>
          <a:p>
            <a:pPr lvl="1"/>
            <a:r>
              <a:rPr lang="en-US" dirty="0"/>
              <a:t>Get bids from multiple contractors</a:t>
            </a:r>
          </a:p>
          <a:p>
            <a:pPr lvl="1"/>
            <a:r>
              <a:rPr lang="en-US" dirty="0"/>
              <a:t>Ask for and verify contractor information- this can include licensure, insurance, and references from past clients</a:t>
            </a:r>
          </a:p>
          <a:p>
            <a:pPr lvl="1"/>
            <a:r>
              <a:rPr lang="en-US" dirty="0"/>
              <a:t>Ask people you trust for recommendations for contractors they have used before. </a:t>
            </a:r>
          </a:p>
          <a:p>
            <a:r>
              <a:rPr lang="en-US" dirty="0"/>
              <a:t>Be extra wary of:</a:t>
            </a:r>
          </a:p>
          <a:p>
            <a:pPr lvl="1"/>
            <a:r>
              <a:rPr lang="en-US" dirty="0"/>
              <a:t>Out of state contractors, who often come into a disaster area and leave once they have received payment</a:t>
            </a:r>
          </a:p>
          <a:p>
            <a:pPr lvl="1"/>
            <a:r>
              <a:rPr lang="en-US" dirty="0"/>
              <a:t>Some will even provide a fake name and contact information, and consumers never hear from them again</a:t>
            </a:r>
          </a:p>
        </p:txBody>
      </p:sp>
      <p:pic>
        <p:nvPicPr>
          <p:cNvPr id="5" name="Picture 4">
            <a:extLst>
              <a:ext uri="{FF2B5EF4-FFF2-40B4-BE49-F238E27FC236}">
                <a16:creationId xmlns:a16="http://schemas.microsoft.com/office/drawing/2014/main" id="{EC0E8D53-356B-8312-2A38-D22EF33EAB8A}"/>
              </a:ext>
            </a:extLst>
          </p:cNvPr>
          <p:cNvPicPr>
            <a:picLocks noChangeAspect="1"/>
          </p:cNvPicPr>
          <p:nvPr/>
        </p:nvPicPr>
        <p:blipFill>
          <a:blip r:embed="rId3"/>
          <a:stretch>
            <a:fillRect/>
          </a:stretch>
        </p:blipFill>
        <p:spPr>
          <a:xfrm>
            <a:off x="11178208" y="5686090"/>
            <a:ext cx="708992" cy="914938"/>
          </a:xfrm>
          <a:prstGeom prst="rect">
            <a:avLst/>
          </a:prstGeom>
        </p:spPr>
      </p:pic>
    </p:spTree>
    <p:extLst>
      <p:ext uri="{BB962C8B-B14F-4D97-AF65-F5344CB8AC3E}">
        <p14:creationId xmlns:p14="http://schemas.microsoft.com/office/powerpoint/2010/main" val="2927292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A6EB59-BA81-B543-15C8-911EC303B2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4C4621-8A4C-7BB9-26C8-D84FB92B30A3}"/>
              </a:ext>
            </a:extLst>
          </p:cNvPr>
          <p:cNvSpPr>
            <a:spLocks noGrp="1"/>
          </p:cNvSpPr>
          <p:nvPr>
            <p:ph type="title"/>
          </p:nvPr>
        </p:nvSpPr>
        <p:spPr/>
        <p:txBody>
          <a:bodyPr/>
          <a:lstStyle/>
          <a:p>
            <a:r>
              <a:rPr lang="en-US" dirty="0"/>
              <a:t>Contractor fraud</a:t>
            </a:r>
          </a:p>
        </p:txBody>
      </p:sp>
      <p:sp>
        <p:nvSpPr>
          <p:cNvPr id="3" name="Content Placeholder 2">
            <a:extLst>
              <a:ext uri="{FF2B5EF4-FFF2-40B4-BE49-F238E27FC236}">
                <a16:creationId xmlns:a16="http://schemas.microsoft.com/office/drawing/2014/main" id="{E87377A2-DC6B-FA1C-3E5A-FD2DB141AF41}"/>
              </a:ext>
            </a:extLst>
          </p:cNvPr>
          <p:cNvSpPr>
            <a:spLocks noGrp="1"/>
          </p:cNvSpPr>
          <p:nvPr>
            <p:ph sz="half" idx="1"/>
          </p:nvPr>
        </p:nvSpPr>
        <p:spPr>
          <a:xfrm>
            <a:off x="581192" y="2228003"/>
            <a:ext cx="11145751" cy="3633047"/>
          </a:xfrm>
        </p:spPr>
        <p:txBody>
          <a:bodyPr/>
          <a:lstStyle/>
          <a:p>
            <a:r>
              <a:rPr lang="en-US" dirty="0"/>
              <a:t>Once clients have chosen a contractor:</a:t>
            </a:r>
          </a:p>
          <a:p>
            <a:pPr lvl="1"/>
            <a:r>
              <a:rPr lang="en-US" dirty="0"/>
              <a:t>Make sure there is a written contract</a:t>
            </a:r>
          </a:p>
          <a:p>
            <a:pPr lvl="1"/>
            <a:r>
              <a:rPr lang="en-US" dirty="0"/>
              <a:t>Make sure the contract includes a timeline for how long the job will last</a:t>
            </a:r>
          </a:p>
          <a:p>
            <a:pPr lvl="1"/>
            <a:r>
              <a:rPr lang="en-US" dirty="0"/>
              <a:t>Confirm material and labor costs, and instructions for how to agree on additional costs during the project</a:t>
            </a:r>
          </a:p>
          <a:p>
            <a:pPr lvl="1"/>
            <a:r>
              <a:rPr lang="en-US" dirty="0"/>
              <a:t>Payment schedule should be outlined in the contract</a:t>
            </a:r>
          </a:p>
          <a:p>
            <a:pPr lvl="1"/>
            <a:r>
              <a:rPr lang="en-US" dirty="0"/>
              <a:t>The contract should include a warranty for the work</a:t>
            </a:r>
          </a:p>
          <a:p>
            <a:r>
              <a:rPr lang="en-US" dirty="0"/>
              <a:t>Strongly advise clients not to pay for the whole job up front</a:t>
            </a:r>
          </a:p>
          <a:p>
            <a:pPr lvl="1"/>
            <a:r>
              <a:rPr lang="en-US" dirty="0"/>
              <a:t>Phase billing is recommended, with the final payment not made till after completion</a:t>
            </a:r>
          </a:p>
        </p:txBody>
      </p:sp>
      <p:pic>
        <p:nvPicPr>
          <p:cNvPr id="5" name="Picture 4">
            <a:extLst>
              <a:ext uri="{FF2B5EF4-FFF2-40B4-BE49-F238E27FC236}">
                <a16:creationId xmlns:a16="http://schemas.microsoft.com/office/drawing/2014/main" id="{436D6744-FACE-B33B-3B8A-937D580682CB}"/>
              </a:ext>
            </a:extLst>
          </p:cNvPr>
          <p:cNvPicPr>
            <a:picLocks noChangeAspect="1"/>
          </p:cNvPicPr>
          <p:nvPr/>
        </p:nvPicPr>
        <p:blipFill>
          <a:blip r:embed="rId3"/>
          <a:stretch>
            <a:fillRect/>
          </a:stretch>
        </p:blipFill>
        <p:spPr>
          <a:xfrm>
            <a:off x="11178208" y="5686090"/>
            <a:ext cx="708992" cy="914938"/>
          </a:xfrm>
          <a:prstGeom prst="rect">
            <a:avLst/>
          </a:prstGeom>
        </p:spPr>
      </p:pic>
    </p:spTree>
    <p:extLst>
      <p:ext uri="{BB962C8B-B14F-4D97-AF65-F5344CB8AC3E}">
        <p14:creationId xmlns:p14="http://schemas.microsoft.com/office/powerpoint/2010/main" val="1992904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97F921-3A60-41EF-1FB7-8D370CC110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3183B5-4F28-FA31-D10B-AB4C1A698568}"/>
              </a:ext>
            </a:extLst>
          </p:cNvPr>
          <p:cNvSpPr>
            <a:spLocks noGrp="1"/>
          </p:cNvSpPr>
          <p:nvPr>
            <p:ph type="title"/>
          </p:nvPr>
        </p:nvSpPr>
        <p:spPr/>
        <p:txBody>
          <a:bodyPr/>
          <a:lstStyle/>
          <a:p>
            <a:r>
              <a:rPr lang="en-US" dirty="0"/>
              <a:t>Contractor fraud</a:t>
            </a:r>
          </a:p>
        </p:txBody>
      </p:sp>
      <p:sp>
        <p:nvSpPr>
          <p:cNvPr id="3" name="Content Placeholder 2">
            <a:extLst>
              <a:ext uri="{FF2B5EF4-FFF2-40B4-BE49-F238E27FC236}">
                <a16:creationId xmlns:a16="http://schemas.microsoft.com/office/drawing/2014/main" id="{1EE73A82-A097-D878-639C-7A5D24B8CE3C}"/>
              </a:ext>
            </a:extLst>
          </p:cNvPr>
          <p:cNvSpPr>
            <a:spLocks noGrp="1"/>
          </p:cNvSpPr>
          <p:nvPr>
            <p:ph sz="half" idx="1"/>
          </p:nvPr>
        </p:nvSpPr>
        <p:spPr>
          <a:xfrm>
            <a:off x="581192" y="2228003"/>
            <a:ext cx="11145751" cy="3633047"/>
          </a:xfrm>
        </p:spPr>
        <p:txBody>
          <a:bodyPr/>
          <a:lstStyle/>
          <a:p>
            <a:r>
              <a:rPr lang="en-US" dirty="0"/>
              <a:t>WARNING SIGNS</a:t>
            </a:r>
          </a:p>
          <a:p>
            <a:pPr lvl="1"/>
            <a:r>
              <a:rPr lang="en-US" dirty="0"/>
              <a:t>Contractors who go door to door looking for business</a:t>
            </a:r>
          </a:p>
          <a:p>
            <a:pPr lvl="1"/>
            <a:r>
              <a:rPr lang="en-US" dirty="0"/>
              <a:t>Contractors without proper ID</a:t>
            </a:r>
          </a:p>
          <a:p>
            <a:pPr lvl="1"/>
            <a:r>
              <a:rPr lang="en-US" dirty="0"/>
              <a:t>Contractors who refuse to provide a written estimate, or will only provide one on their own device or tablet</a:t>
            </a:r>
          </a:p>
          <a:p>
            <a:pPr lvl="1"/>
            <a:r>
              <a:rPr lang="en-US" dirty="0"/>
              <a:t>Contractors who demand up front payment</a:t>
            </a:r>
          </a:p>
          <a:p>
            <a:pPr lvl="1"/>
            <a:r>
              <a:rPr lang="en-US" dirty="0"/>
              <a:t>Contractors who leave blanks on a contract</a:t>
            </a:r>
          </a:p>
          <a:p>
            <a:pPr lvl="1"/>
            <a:r>
              <a:rPr lang="en-US" dirty="0"/>
              <a:t>Contractors who offer to waive the insurance deductible</a:t>
            </a:r>
          </a:p>
        </p:txBody>
      </p:sp>
      <p:pic>
        <p:nvPicPr>
          <p:cNvPr id="5" name="Picture 4">
            <a:extLst>
              <a:ext uri="{FF2B5EF4-FFF2-40B4-BE49-F238E27FC236}">
                <a16:creationId xmlns:a16="http://schemas.microsoft.com/office/drawing/2014/main" id="{0A364880-861F-982E-71D7-083BC64BD118}"/>
              </a:ext>
            </a:extLst>
          </p:cNvPr>
          <p:cNvPicPr>
            <a:picLocks noChangeAspect="1"/>
          </p:cNvPicPr>
          <p:nvPr/>
        </p:nvPicPr>
        <p:blipFill>
          <a:blip r:embed="rId3"/>
          <a:stretch>
            <a:fillRect/>
          </a:stretch>
        </p:blipFill>
        <p:spPr>
          <a:xfrm>
            <a:off x="11178208" y="5686090"/>
            <a:ext cx="708992" cy="914938"/>
          </a:xfrm>
          <a:prstGeom prst="rect">
            <a:avLst/>
          </a:prstGeom>
        </p:spPr>
      </p:pic>
    </p:spTree>
    <p:extLst>
      <p:ext uri="{BB962C8B-B14F-4D97-AF65-F5344CB8AC3E}">
        <p14:creationId xmlns:p14="http://schemas.microsoft.com/office/powerpoint/2010/main" val="2177920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E5F513-0084-4713-B50C-B3A6F892EF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6F7CE5-DBC1-CFEC-1FD8-19E72259720C}"/>
              </a:ext>
            </a:extLst>
          </p:cNvPr>
          <p:cNvSpPr>
            <a:spLocks noGrp="1"/>
          </p:cNvSpPr>
          <p:nvPr>
            <p:ph type="title"/>
          </p:nvPr>
        </p:nvSpPr>
        <p:spPr/>
        <p:txBody>
          <a:bodyPr/>
          <a:lstStyle/>
          <a:p>
            <a:r>
              <a:rPr lang="en-US" dirty="0"/>
              <a:t>Insurance rights</a:t>
            </a:r>
          </a:p>
        </p:txBody>
      </p:sp>
      <p:sp>
        <p:nvSpPr>
          <p:cNvPr id="3" name="Content Placeholder 2">
            <a:extLst>
              <a:ext uri="{FF2B5EF4-FFF2-40B4-BE49-F238E27FC236}">
                <a16:creationId xmlns:a16="http://schemas.microsoft.com/office/drawing/2014/main" id="{9860A826-2D7C-FC0F-4E99-570B1E032254}"/>
              </a:ext>
            </a:extLst>
          </p:cNvPr>
          <p:cNvSpPr>
            <a:spLocks noGrp="1"/>
          </p:cNvSpPr>
          <p:nvPr>
            <p:ph sz="half" idx="1"/>
          </p:nvPr>
        </p:nvSpPr>
        <p:spPr>
          <a:xfrm>
            <a:off x="581192" y="2228003"/>
            <a:ext cx="11117471" cy="3633047"/>
          </a:xfrm>
        </p:spPr>
        <p:txBody>
          <a:bodyPr>
            <a:normAutofit/>
          </a:bodyPr>
          <a:lstStyle/>
          <a:p>
            <a:r>
              <a:rPr lang="en-US" dirty="0"/>
              <a:t>Many people believe that insurance will cover the entirety of their loss, but often it does not.</a:t>
            </a:r>
          </a:p>
          <a:p>
            <a:r>
              <a:rPr lang="en-US" dirty="0"/>
              <a:t>Some believe that FEMA will cover the gap between their losses and the insurance coverage, but this is also not accurate</a:t>
            </a:r>
          </a:p>
          <a:p>
            <a:pPr lvl="1"/>
            <a:r>
              <a:rPr lang="en-US" dirty="0"/>
              <a:t>FEMA will automatically deny clients who have home insurance, leaving them believing they are ineligible for FEMA assistance</a:t>
            </a:r>
          </a:p>
          <a:p>
            <a:pPr lvl="2"/>
            <a:r>
              <a:rPr lang="en-US" dirty="0"/>
              <a:t>You may need to be denied by insurance first, and then provide evidence of that to FEMA</a:t>
            </a:r>
          </a:p>
          <a:p>
            <a:pPr lvl="1"/>
            <a:r>
              <a:rPr lang="en-US" dirty="0"/>
              <a:t>This can often be addressed, to some extent, with FEMA appeals</a:t>
            </a:r>
          </a:p>
        </p:txBody>
      </p:sp>
      <p:pic>
        <p:nvPicPr>
          <p:cNvPr id="5" name="Picture 4">
            <a:extLst>
              <a:ext uri="{FF2B5EF4-FFF2-40B4-BE49-F238E27FC236}">
                <a16:creationId xmlns:a16="http://schemas.microsoft.com/office/drawing/2014/main" id="{3761EB42-5AF6-2264-09CC-E01ABA1405EE}"/>
              </a:ext>
            </a:extLst>
          </p:cNvPr>
          <p:cNvPicPr>
            <a:picLocks noChangeAspect="1"/>
          </p:cNvPicPr>
          <p:nvPr/>
        </p:nvPicPr>
        <p:blipFill>
          <a:blip r:embed="rId3"/>
          <a:stretch>
            <a:fillRect/>
          </a:stretch>
        </p:blipFill>
        <p:spPr>
          <a:xfrm>
            <a:off x="11178208" y="5686090"/>
            <a:ext cx="708992" cy="914938"/>
          </a:xfrm>
          <a:prstGeom prst="rect">
            <a:avLst/>
          </a:prstGeom>
        </p:spPr>
      </p:pic>
    </p:spTree>
    <p:extLst>
      <p:ext uri="{BB962C8B-B14F-4D97-AF65-F5344CB8AC3E}">
        <p14:creationId xmlns:p14="http://schemas.microsoft.com/office/powerpoint/2010/main" val="3046472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D522A1-B205-F27D-89E4-D595290F7B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24A7FC-C4E5-51F8-74FE-9881D988243B}"/>
              </a:ext>
            </a:extLst>
          </p:cNvPr>
          <p:cNvSpPr>
            <a:spLocks noGrp="1"/>
          </p:cNvSpPr>
          <p:nvPr>
            <p:ph type="title"/>
          </p:nvPr>
        </p:nvSpPr>
        <p:spPr/>
        <p:txBody>
          <a:bodyPr/>
          <a:lstStyle/>
          <a:p>
            <a:r>
              <a:rPr lang="en-US" dirty="0"/>
              <a:t>Insurance rights</a:t>
            </a:r>
          </a:p>
        </p:txBody>
      </p:sp>
      <p:sp>
        <p:nvSpPr>
          <p:cNvPr id="3" name="Content Placeholder 2">
            <a:extLst>
              <a:ext uri="{FF2B5EF4-FFF2-40B4-BE49-F238E27FC236}">
                <a16:creationId xmlns:a16="http://schemas.microsoft.com/office/drawing/2014/main" id="{5E67ABC0-E0CB-94A8-5AC8-675DCA7C55BE}"/>
              </a:ext>
            </a:extLst>
          </p:cNvPr>
          <p:cNvSpPr>
            <a:spLocks noGrp="1"/>
          </p:cNvSpPr>
          <p:nvPr>
            <p:ph sz="half" idx="1"/>
          </p:nvPr>
        </p:nvSpPr>
        <p:spPr>
          <a:xfrm>
            <a:off x="581192" y="2228003"/>
            <a:ext cx="11117471" cy="3633047"/>
          </a:xfrm>
        </p:spPr>
        <p:txBody>
          <a:bodyPr>
            <a:normAutofit/>
          </a:bodyPr>
          <a:lstStyle/>
          <a:p>
            <a:r>
              <a:rPr lang="en-US" dirty="0"/>
              <a:t>If insurance denies a claim, and the client disagrees, you can help them dispute this in writing.</a:t>
            </a:r>
          </a:p>
          <a:p>
            <a:pPr lvl="1"/>
            <a:r>
              <a:rPr lang="en-US" dirty="0"/>
              <a:t>Explain why the consumer disagrees and/or what he adjuster missed</a:t>
            </a:r>
          </a:p>
          <a:p>
            <a:pPr lvl="1"/>
            <a:r>
              <a:rPr lang="en-US" dirty="0"/>
              <a:t>Send supporting documentation (photographs, contractor’s estimates for repairs, etc.)</a:t>
            </a:r>
          </a:p>
          <a:p>
            <a:pPr lvl="1"/>
            <a:r>
              <a:rPr lang="en-US" dirty="0"/>
              <a:t>Clients can demand an appraisal, although they will be responsible for expenses</a:t>
            </a:r>
          </a:p>
          <a:p>
            <a:pPr lvl="1"/>
            <a:r>
              <a:rPr lang="en-US" dirty="0"/>
              <a:t>If clients ultimately feel that they were treated unfairly, they can file a complaint with the insurance provider or the state department of insurance</a:t>
            </a:r>
          </a:p>
          <a:p>
            <a:r>
              <a:rPr lang="en-US" dirty="0"/>
              <a:t>Clients should be advised to refer to their policy to make sure they are meeting any deadlines for these steps. In some cases deadlines are extended after a disaster.</a:t>
            </a:r>
          </a:p>
        </p:txBody>
      </p:sp>
      <p:pic>
        <p:nvPicPr>
          <p:cNvPr id="5" name="Picture 4">
            <a:extLst>
              <a:ext uri="{FF2B5EF4-FFF2-40B4-BE49-F238E27FC236}">
                <a16:creationId xmlns:a16="http://schemas.microsoft.com/office/drawing/2014/main" id="{A3C6C2EE-A42D-C4DA-E81A-128972FBBA60}"/>
              </a:ext>
            </a:extLst>
          </p:cNvPr>
          <p:cNvPicPr>
            <a:picLocks noChangeAspect="1"/>
          </p:cNvPicPr>
          <p:nvPr/>
        </p:nvPicPr>
        <p:blipFill>
          <a:blip r:embed="rId3"/>
          <a:stretch>
            <a:fillRect/>
          </a:stretch>
        </p:blipFill>
        <p:spPr>
          <a:xfrm>
            <a:off x="11178208" y="5686090"/>
            <a:ext cx="708992" cy="914938"/>
          </a:xfrm>
          <a:prstGeom prst="rect">
            <a:avLst/>
          </a:prstGeom>
        </p:spPr>
      </p:pic>
    </p:spTree>
    <p:extLst>
      <p:ext uri="{BB962C8B-B14F-4D97-AF65-F5344CB8AC3E}">
        <p14:creationId xmlns:p14="http://schemas.microsoft.com/office/powerpoint/2010/main" val="4219049121"/>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be4c784-b764-412f-94a8-696049928316">
      <Terms xmlns="http://schemas.microsoft.com/office/infopath/2007/PartnerControls"/>
    </lcf76f155ced4ddcb4097134ff3c332f>
    <TaxCatchAll xmlns="5dd07b60-e912-4f5b-bf49-b6ade793feb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4E676C6C6E21E4987264A809A82801B" ma:contentTypeVersion="17" ma:contentTypeDescription="Create a new document." ma:contentTypeScope="" ma:versionID="0d7d345e6b053b047ab0f262f7ab87cd">
  <xsd:schema xmlns:xsd="http://www.w3.org/2001/XMLSchema" xmlns:xs="http://www.w3.org/2001/XMLSchema" xmlns:p="http://schemas.microsoft.com/office/2006/metadata/properties" xmlns:ns2="3be4c784-b764-412f-94a8-696049928316" xmlns:ns3="5dd07b60-e912-4f5b-bf49-b6ade793feb5" targetNamespace="http://schemas.microsoft.com/office/2006/metadata/properties" ma:root="true" ma:fieldsID="f5b000f8d6d035522f5066fa5d732fa6" ns2:_="" ns3:_="">
    <xsd:import namespace="3be4c784-b764-412f-94a8-696049928316"/>
    <xsd:import namespace="5dd07b60-e912-4f5b-bf49-b6ade793feb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e4c784-b764-412f-94a8-6960499283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99a334c-5ce4-4a75-840c-a6305ad792bb" ma:termSetId="09814cd3-568e-fe90-9814-8d621ff8fb84" ma:anchorId="fba54fb3-c3e1-fe81-a776-ca4b69148c4d" ma:open="true" ma:isKeyword="false">
      <xsd:complexType>
        <xsd:sequence>
          <xsd:element ref="pc:Terms" minOccurs="0" maxOccurs="1"/>
        </xsd:sequence>
      </xsd:complex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dd07b60-e912-4f5b-bf49-b6ade793feb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ae2cca1-6421-4c41-aafe-9b9adde61ec7}" ma:internalName="TaxCatchAll" ma:showField="CatchAllData" ma:web="5dd07b60-e912-4f5b-bf49-b6ade793feb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0FB60CB-6662-4CFB-8A01-EA49C32F0B0F}">
  <ds:schemaRef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5dd07b60-e912-4f5b-bf49-b6ade793feb5"/>
    <ds:schemaRef ds:uri="http://schemas.microsoft.com/office/infopath/2007/PartnerControls"/>
    <ds:schemaRef ds:uri="http://purl.org/dc/terms/"/>
    <ds:schemaRef ds:uri="3be4c784-b764-412f-94a8-696049928316"/>
    <ds:schemaRef ds:uri="http://www.w3.org/XML/1998/namespace"/>
    <ds:schemaRef ds:uri="http://purl.org/dc/dcmitype/"/>
  </ds:schemaRefs>
</ds:datastoreItem>
</file>

<file path=customXml/itemProps2.xml><?xml version="1.0" encoding="utf-8"?>
<ds:datastoreItem xmlns:ds="http://schemas.openxmlformats.org/officeDocument/2006/customXml" ds:itemID="{EC90ED7D-AC1C-4049-9BAA-413410F6D63C}">
  <ds:schemaRefs>
    <ds:schemaRef ds:uri="http://schemas.microsoft.com/sharepoint/v3/contenttype/forms"/>
  </ds:schemaRefs>
</ds:datastoreItem>
</file>

<file path=customXml/itemProps3.xml><?xml version="1.0" encoding="utf-8"?>
<ds:datastoreItem xmlns:ds="http://schemas.openxmlformats.org/officeDocument/2006/customXml" ds:itemID="{03618614-96D3-4B08-8E19-00978354DE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e4c784-b764-412f-94a8-696049928316"/>
    <ds:schemaRef ds:uri="5dd07b60-e912-4f5b-bf49-b6ade793fe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1334</TotalTime>
  <Words>1373</Words>
  <Application>Microsoft Office PowerPoint</Application>
  <PresentationFormat>Widescreen</PresentationFormat>
  <Paragraphs>137</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Calibri</vt:lpstr>
      <vt:lpstr>Gill Sans MT</vt:lpstr>
      <vt:lpstr>Wingdings 2</vt:lpstr>
      <vt:lpstr>Dividend</vt:lpstr>
      <vt:lpstr>Pisgah legal services</vt:lpstr>
      <vt:lpstr>PowerPoint Presentation</vt:lpstr>
      <vt:lpstr>Title issues</vt:lpstr>
      <vt:lpstr>Consumer fraud</vt:lpstr>
      <vt:lpstr>Contractor fraud</vt:lpstr>
      <vt:lpstr>Contractor fraud</vt:lpstr>
      <vt:lpstr>Contractor fraud</vt:lpstr>
      <vt:lpstr>Insurance rights</vt:lpstr>
      <vt:lpstr>Insurance rights</vt:lpstr>
      <vt:lpstr>Insurance rights</vt:lpstr>
      <vt:lpstr>Debt collection</vt:lpstr>
      <vt:lpstr>Debt collection</vt:lpstr>
      <vt:lpstr>Debt collection</vt:lpstr>
      <vt:lpstr>Debt collection</vt:lpstr>
      <vt:lpstr>Identity theft</vt:lpstr>
      <vt:lpstr>Identity theft</vt:lpstr>
      <vt:lpstr>Identity theft</vt:lpstr>
      <vt:lpstr>Identity theft</vt:lpstr>
      <vt:lpstr>Identity theft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at Pisgah legal services</dc:title>
  <dc:creator>Ally Wilson</dc:creator>
  <cp:lastModifiedBy>Madison Fendrick</cp:lastModifiedBy>
  <cp:revision>79</cp:revision>
  <cp:lastPrinted>2024-10-22T16:47:12Z</cp:lastPrinted>
  <dcterms:created xsi:type="dcterms:W3CDTF">2020-06-03T18:32:29Z</dcterms:created>
  <dcterms:modified xsi:type="dcterms:W3CDTF">2024-10-30T14:12:21Z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lpwstr>14420600.0000000</vt:lpwstr>
  </property>
  <property fmtid="{D5CDD505-2E9C-101B-9397-08002B2CF9AE}" pid="3" name="ContentTypeId">
    <vt:lpwstr>0x010100E4E676C6C6E21E4987264A809A82801B</vt:lpwstr>
  </property>
  <property fmtid="{D5CDD505-2E9C-101B-9397-08002B2CF9AE}" pid="4" name="MediaServiceImageTags">
    <vt:lpwstr/>
  </property>
</Properties>
</file>